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1.jpg" ContentType="image/jpg"/>
  <Override PartName="/ppt/media/image42.jpg" ContentType="image/jpg"/>
  <Override PartName="/ppt/media/image4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79" r:id="rId3"/>
    <p:sldId id="321" r:id="rId4"/>
    <p:sldId id="286" r:id="rId5"/>
    <p:sldId id="313" r:id="rId6"/>
    <p:sldId id="314" r:id="rId7"/>
    <p:sldId id="315" r:id="rId8"/>
    <p:sldId id="316" r:id="rId9"/>
    <p:sldId id="317" r:id="rId10"/>
    <p:sldId id="318" r:id="rId11"/>
    <p:sldId id="320" r:id="rId12"/>
    <p:sldId id="319" r:id="rId13"/>
    <p:sldId id="322" r:id="rId14"/>
    <p:sldId id="323" r:id="rId15"/>
    <p:sldId id="324" r:id="rId16"/>
    <p:sldId id="325" r:id="rId17"/>
    <p:sldId id="326" r:id="rId18"/>
    <p:sldId id="327" r:id="rId19"/>
    <p:sldId id="328" r:id="rId20"/>
    <p:sldId id="329" r:id="rId21"/>
    <p:sldId id="330" r:id="rId22"/>
    <p:sldId id="331" r:id="rId23"/>
    <p:sldId id="282" r:id="rId24"/>
    <p:sldId id="339" r:id="rId25"/>
    <p:sldId id="288" r:id="rId26"/>
    <p:sldId id="291" r:id="rId27"/>
    <p:sldId id="283" r:id="rId28"/>
    <p:sldId id="289" r:id="rId29"/>
    <p:sldId id="341" r:id="rId30"/>
    <p:sldId id="340" r:id="rId31"/>
    <p:sldId id="284" r:id="rId32"/>
    <p:sldId id="293" r:id="rId33"/>
    <p:sldId id="294" r:id="rId34"/>
    <p:sldId id="295" r:id="rId35"/>
    <p:sldId id="296" r:id="rId36"/>
    <p:sldId id="297" r:id="rId37"/>
    <p:sldId id="298" r:id="rId38"/>
    <p:sldId id="299" r:id="rId39"/>
    <p:sldId id="300" r:id="rId40"/>
    <p:sldId id="308" r:id="rId41"/>
    <p:sldId id="309" r:id="rId42"/>
    <p:sldId id="301" r:id="rId43"/>
    <p:sldId id="310" r:id="rId44"/>
    <p:sldId id="302" r:id="rId45"/>
    <p:sldId id="303" r:id="rId46"/>
    <p:sldId id="304" r:id="rId47"/>
    <p:sldId id="305" r:id="rId48"/>
    <p:sldId id="311" r:id="rId49"/>
    <p:sldId id="312" r:id="rId50"/>
    <p:sldId id="306" r:id="rId51"/>
    <p:sldId id="307" r:id="rId52"/>
    <p:sldId id="292" r:id="rId53"/>
    <p:sldId id="332" r:id="rId54"/>
    <p:sldId id="338" r:id="rId55"/>
    <p:sldId id="337" r:id="rId56"/>
    <p:sldId id="336" r:id="rId57"/>
    <p:sldId id="335" r:id="rId58"/>
    <p:sldId id="334" r:id="rId59"/>
    <p:sldId id="333" r:id="rId60"/>
    <p:sldId id="342" r:id="rId6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5596" autoAdjust="0"/>
  </p:normalViewPr>
  <p:slideViewPr>
    <p:cSldViewPr>
      <p:cViewPr varScale="1">
        <p:scale>
          <a:sx n="108" d="100"/>
          <a:sy n="108" d="100"/>
        </p:scale>
        <p:origin x="180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4C820F2-62FF-40E7-B51F-594A33D20174}" type="slidenum">
              <a:rPr lang="en-US" altLang="en-US"/>
              <a:pPr/>
              <a:t>‹#›</a:t>
            </a:fld>
            <a:endParaRPr lang="en-US" altLang="en-US"/>
          </a:p>
        </p:txBody>
      </p:sp>
    </p:spTree>
    <p:extLst>
      <p:ext uri="{BB962C8B-B14F-4D97-AF65-F5344CB8AC3E}">
        <p14:creationId xmlns:p14="http://schemas.microsoft.com/office/powerpoint/2010/main" val="15165968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ABC76E-FAA8-4825-9FF2-EC23FB848CDB}"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95154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36A9D-3DDF-460A-B7B1-010D1258A6C3}" type="slidenum">
              <a:rPr lang="en-US" altLang="en-US"/>
              <a:pPr/>
              <a:t>2</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116871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820F2-62FF-40E7-B51F-594A33D20174}" type="slidenum">
              <a:rPr lang="en-US" altLang="en-US" smtClean="0"/>
              <a:pPr/>
              <a:t>38</a:t>
            </a:fld>
            <a:endParaRPr lang="en-US" altLang="en-US"/>
          </a:p>
        </p:txBody>
      </p:sp>
    </p:spTree>
    <p:extLst>
      <p:ext uri="{BB962C8B-B14F-4D97-AF65-F5344CB8AC3E}">
        <p14:creationId xmlns:p14="http://schemas.microsoft.com/office/powerpoint/2010/main" val="1501507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095625"/>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228600" y="3781425"/>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tx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784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0425" y="322263"/>
            <a:ext cx="1628775" cy="6002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24100" y="322263"/>
            <a:ext cx="4733925" cy="600233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8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046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85891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2057400"/>
            <a:ext cx="3162300" cy="426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2057400"/>
            <a:ext cx="3162300" cy="426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34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6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241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2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86363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8651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24100" y="322263"/>
            <a:ext cx="64770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62200" y="2057400"/>
            <a:ext cx="6477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accent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accent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accent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bsa344.com/Foil%20Dinner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bsa344.com/Camp%20Alaska%20prep%20form.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293914" y="3838575"/>
            <a:ext cx="4953000" cy="685800"/>
          </a:xfrm>
        </p:spPr>
        <p:txBody>
          <a:bodyPr/>
          <a:lstStyle/>
          <a:p>
            <a:r>
              <a:rPr lang="en-US" altLang="en-US" dirty="0" smtClean="0">
                <a:effectLst>
                  <a:outerShdw blurRad="38100" dist="38100" dir="2700000" algn="tl">
                    <a:srgbClr val="000000">
                      <a:alpha val="43137"/>
                    </a:srgbClr>
                  </a:outerShdw>
                </a:effectLst>
              </a:rPr>
              <a:t>Troop 344 and 9344</a:t>
            </a:r>
            <a:endParaRPr lang="ru-RU" altLang="en-US" dirty="0">
              <a:effectLst>
                <a:outerShdw blurRad="38100" dist="38100" dir="2700000" algn="tl">
                  <a:srgbClr val="000000">
                    <a:alpha val="43137"/>
                  </a:srgbClr>
                </a:outerShdw>
              </a:effectLst>
            </a:endParaRPr>
          </a:p>
        </p:txBody>
      </p:sp>
      <p:sp>
        <p:nvSpPr>
          <p:cNvPr id="2054" name="Rectangle 6"/>
          <p:cNvSpPr>
            <a:spLocks noGrp="1" noChangeArrowheads="1"/>
          </p:cNvSpPr>
          <p:nvPr>
            <p:ph type="ctrTitle"/>
          </p:nvPr>
        </p:nvSpPr>
        <p:spPr>
          <a:xfrm>
            <a:off x="304800" y="2847975"/>
            <a:ext cx="4953000" cy="704850"/>
          </a:xfrm>
        </p:spPr>
        <p:txBody>
          <a:bodyPr/>
          <a:lstStyle/>
          <a:p>
            <a:r>
              <a:rPr lang="en-US" altLang="en-US" sz="3000" b="1" dirty="0" smtClean="0">
                <a:effectLst>
                  <a:outerShdw blurRad="38100" dist="38100" dir="2700000" algn="tl">
                    <a:srgbClr val="000000">
                      <a:alpha val="43137"/>
                    </a:srgbClr>
                  </a:outerShdw>
                </a:effectLst>
              </a:rPr>
              <a:t>Winter Camping</a:t>
            </a:r>
            <a:endParaRPr lang="ru-RU" altLang="en-US" sz="3200" dirty="0"/>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4200" y="2847975"/>
            <a:ext cx="1676400" cy="1676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1125537"/>
          </a:xfrm>
        </p:spPr>
        <p:txBody>
          <a:bodyPr/>
          <a:lstStyle/>
          <a:p>
            <a:r>
              <a:rPr lang="en-US" sz="3600" dirty="0" smtClean="0"/>
              <a:t>Protect Body Extremities</a:t>
            </a:r>
            <a:endParaRPr lang="en-US" sz="3600" dirty="0"/>
          </a:p>
        </p:txBody>
      </p:sp>
      <p:sp>
        <p:nvSpPr>
          <p:cNvPr id="3" name="Content Placeholder 2"/>
          <p:cNvSpPr>
            <a:spLocks noGrp="1"/>
          </p:cNvSpPr>
          <p:nvPr>
            <p:ph idx="1"/>
          </p:nvPr>
        </p:nvSpPr>
        <p:spPr>
          <a:xfrm>
            <a:off x="2362200" y="1524000"/>
            <a:ext cx="6477000" cy="4800600"/>
          </a:xfrm>
        </p:spPr>
        <p:txBody>
          <a:bodyPr/>
          <a:lstStyle/>
          <a:p>
            <a:r>
              <a:rPr lang="en-US" sz="2000" dirty="0" smtClean="0"/>
              <a:t>Hats And Balaclavas</a:t>
            </a:r>
          </a:p>
          <a:p>
            <a:pPr lvl="1"/>
            <a:r>
              <a:rPr lang="en-US" sz="1600" dirty="0" smtClean="0"/>
              <a:t>Wearing a hat with earflaps will prevent heat loss especially if you cover that with the hood of a coat. </a:t>
            </a:r>
          </a:p>
          <a:p>
            <a:pPr lvl="1"/>
            <a:r>
              <a:rPr lang="en-US" sz="1600" dirty="0" smtClean="0"/>
              <a:t>Many people don’t consider covering their face and neck but in more extreme temperatures, it is critical to cover as much skin as possible.</a:t>
            </a:r>
          </a:p>
          <a:p>
            <a:pPr lvl="1"/>
            <a:r>
              <a:rPr lang="en-US" sz="1600" dirty="0" smtClean="0"/>
              <a:t>Use a face mask or balaclava to cover your face and neck.</a:t>
            </a:r>
          </a:p>
          <a:p>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8226" y="4054792"/>
            <a:ext cx="1992474" cy="19526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54779"/>
            <a:ext cx="2152650" cy="2152650"/>
          </a:xfrm>
          <a:prstGeom prst="rect">
            <a:avLst/>
          </a:prstGeom>
        </p:spPr>
      </p:pic>
    </p:spTree>
    <p:extLst>
      <p:ext uri="{BB962C8B-B14F-4D97-AF65-F5344CB8AC3E}">
        <p14:creationId xmlns:p14="http://schemas.microsoft.com/office/powerpoint/2010/main" val="97780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1125537"/>
          </a:xfrm>
        </p:spPr>
        <p:txBody>
          <a:bodyPr/>
          <a:lstStyle/>
          <a:p>
            <a:r>
              <a:rPr lang="en-US" sz="3600" dirty="0" smtClean="0"/>
              <a:t>Protect Body Extremities</a:t>
            </a:r>
            <a:endParaRPr lang="en-US" sz="3600" dirty="0"/>
          </a:p>
        </p:txBody>
      </p:sp>
      <p:sp>
        <p:nvSpPr>
          <p:cNvPr id="3" name="Content Placeholder 2"/>
          <p:cNvSpPr>
            <a:spLocks noGrp="1"/>
          </p:cNvSpPr>
          <p:nvPr>
            <p:ph idx="1"/>
          </p:nvPr>
        </p:nvSpPr>
        <p:spPr>
          <a:xfrm>
            <a:off x="2362200" y="1524000"/>
            <a:ext cx="6477000" cy="1752600"/>
          </a:xfrm>
        </p:spPr>
        <p:txBody>
          <a:bodyPr/>
          <a:lstStyle/>
          <a:p>
            <a:r>
              <a:rPr lang="en-US" sz="2000" dirty="0" smtClean="0"/>
              <a:t>Neck Gaiters And Scarves</a:t>
            </a:r>
          </a:p>
          <a:p>
            <a:pPr lvl="1"/>
            <a:r>
              <a:rPr lang="en-US" sz="1600" dirty="0" smtClean="0"/>
              <a:t>Cover your neck and chin area from exposure to cold temperatures during daytime activities as well as overnight while you sleep.</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385458"/>
            <a:ext cx="2533650" cy="25336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096118"/>
            <a:ext cx="1947863" cy="2822990"/>
          </a:xfrm>
          <a:prstGeom prst="rect">
            <a:avLst/>
          </a:prstGeom>
        </p:spPr>
      </p:pic>
    </p:spTree>
    <p:extLst>
      <p:ext uri="{BB962C8B-B14F-4D97-AF65-F5344CB8AC3E}">
        <p14:creationId xmlns:p14="http://schemas.microsoft.com/office/powerpoint/2010/main" val="90322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Winter Bedding</a:t>
            </a:r>
            <a:endParaRPr lang="en-US" sz="3600" dirty="0"/>
          </a:p>
        </p:txBody>
      </p:sp>
      <p:sp>
        <p:nvSpPr>
          <p:cNvPr id="3" name="Content Placeholder 2"/>
          <p:cNvSpPr>
            <a:spLocks noGrp="1"/>
          </p:cNvSpPr>
          <p:nvPr>
            <p:ph idx="1"/>
          </p:nvPr>
        </p:nvSpPr>
        <p:spPr>
          <a:xfrm>
            <a:off x="2362200" y="1038225"/>
            <a:ext cx="6477000" cy="5286375"/>
          </a:xfrm>
        </p:spPr>
        <p:txBody>
          <a:bodyPr/>
          <a:lstStyle/>
          <a:p>
            <a:r>
              <a:rPr lang="en-US" sz="2000" dirty="0" smtClean="0"/>
              <a:t>How Does Your Body Lose Heat?</a:t>
            </a:r>
          </a:p>
          <a:p>
            <a:pPr lvl="1"/>
            <a:r>
              <a:rPr lang="en-US" sz="1600" b="1" dirty="0" smtClean="0"/>
              <a:t>Evaporation:</a:t>
            </a:r>
            <a:r>
              <a:rPr lang="en-US" sz="1600" dirty="0" smtClean="0"/>
              <a:t> Evaporation causes a cooling effect. The body loses 85% of its heat through sweating during intense exercise. Wet clothes from sweating and increased respiration also trigger a drop in body heat.</a:t>
            </a:r>
          </a:p>
          <a:p>
            <a:pPr lvl="1"/>
            <a:r>
              <a:rPr lang="en-US" sz="1600" b="1" dirty="0" smtClean="0"/>
              <a:t>Radiation:</a:t>
            </a:r>
            <a:r>
              <a:rPr lang="en-US" sz="1600" dirty="0" smtClean="0"/>
              <a:t> </a:t>
            </a:r>
            <a:r>
              <a:rPr lang="en-US" sz="1600" dirty="0"/>
              <a:t>This normal process of heat moving away from the body usually occurs in air temperatures lower than 68°F (20°C). The body loses 65% of its heat through radiation</a:t>
            </a:r>
            <a:r>
              <a:rPr lang="en-US" sz="1600" dirty="0" smtClean="0"/>
              <a:t>.</a:t>
            </a:r>
          </a:p>
          <a:p>
            <a:pPr lvl="1"/>
            <a:r>
              <a:rPr lang="en-US" sz="1600" b="1" dirty="0" smtClean="0"/>
              <a:t>Conduction:</a:t>
            </a:r>
            <a:r>
              <a:rPr lang="en-US" sz="1600" dirty="0" smtClean="0"/>
              <a:t> Conduction is the transfer of heat from physical contact. Conduction is responsible for the loss of body heat from sleeping on the cold ground.</a:t>
            </a:r>
          </a:p>
          <a:p>
            <a:pPr lvl="1"/>
            <a:r>
              <a:rPr lang="en-US" sz="1600" b="1" dirty="0" smtClean="0"/>
              <a:t>Convection:</a:t>
            </a:r>
            <a:r>
              <a:rPr lang="en-US" sz="1600" dirty="0" smtClean="0"/>
              <a:t> Heat </a:t>
            </a:r>
            <a:r>
              <a:rPr lang="en-US" sz="1600" dirty="0"/>
              <a:t>loss by air or water moving across the skin </a:t>
            </a:r>
            <a:r>
              <a:rPr lang="en-US" sz="1600" dirty="0" smtClean="0"/>
              <a:t>surface when </a:t>
            </a:r>
            <a:r>
              <a:rPr lang="en-US" sz="1600" dirty="0"/>
              <a:t>exposed to cold </a:t>
            </a:r>
            <a:r>
              <a:rPr lang="en-US" sz="1600" dirty="0" smtClean="0"/>
              <a:t>air.</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2242079" cy="2895600"/>
          </a:xfrm>
          <a:prstGeom prst="rect">
            <a:avLst/>
          </a:prstGeom>
        </p:spPr>
      </p:pic>
    </p:spTree>
    <p:extLst>
      <p:ext uri="{BB962C8B-B14F-4D97-AF65-F5344CB8AC3E}">
        <p14:creationId xmlns:p14="http://schemas.microsoft.com/office/powerpoint/2010/main" val="319138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6477000" cy="1201737"/>
          </a:xfrm>
        </p:spPr>
        <p:txBody>
          <a:bodyPr/>
          <a:lstStyle/>
          <a:p>
            <a:r>
              <a:rPr lang="en-US" sz="3600" dirty="0" smtClean="0"/>
              <a:t>Bring an Insulated, Closed-Cell Foam Sleeping Pad</a:t>
            </a:r>
            <a:endParaRPr lang="en-US" sz="3600" dirty="0"/>
          </a:p>
        </p:txBody>
      </p:sp>
      <p:sp>
        <p:nvSpPr>
          <p:cNvPr id="3" name="Content Placeholder 2"/>
          <p:cNvSpPr>
            <a:spLocks noGrp="1"/>
          </p:cNvSpPr>
          <p:nvPr>
            <p:ph idx="1"/>
          </p:nvPr>
        </p:nvSpPr>
        <p:spPr>
          <a:xfrm>
            <a:off x="2362200" y="4038600"/>
            <a:ext cx="6477000" cy="2819400"/>
          </a:xfrm>
        </p:spPr>
        <p:txBody>
          <a:bodyPr/>
          <a:lstStyle/>
          <a:p>
            <a:r>
              <a:rPr lang="en-US" sz="2000" dirty="0" smtClean="0"/>
              <a:t>Conduction is the culprit for the heat loss that occurs when sleeping on the cold ground, and even a “warm” cold-weather sleeping bag is a cold bag without a quality, insulated pad underneath it. </a:t>
            </a:r>
          </a:p>
          <a:p>
            <a:r>
              <a:rPr lang="en-US" sz="2000" dirty="0" smtClean="0"/>
              <a:t>Most self-inflating air mattresses only insulate down to about 30°F, so if you want comfort, lay down a closed-cell foam pad first (B). </a:t>
            </a:r>
          </a:p>
          <a:p>
            <a:r>
              <a:rPr lang="en-US" sz="2000" dirty="0" smtClean="0"/>
              <a:t>Then throw your self-inflating mattress on top (A).</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288823"/>
            <a:ext cx="5372100" cy="2686050"/>
          </a:xfrm>
          <a:prstGeom prst="rect">
            <a:avLst/>
          </a:prstGeom>
        </p:spPr>
      </p:pic>
    </p:spTree>
    <p:extLst>
      <p:ext uri="{BB962C8B-B14F-4D97-AF65-F5344CB8AC3E}">
        <p14:creationId xmlns:p14="http://schemas.microsoft.com/office/powerpoint/2010/main" val="664847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515100" cy="1049337"/>
          </a:xfrm>
        </p:spPr>
        <p:txBody>
          <a:bodyPr/>
          <a:lstStyle/>
          <a:p>
            <a:r>
              <a:rPr lang="en-US" sz="3600" dirty="0" smtClean="0"/>
              <a:t>Warm Up With a Hot Water Bottle</a:t>
            </a:r>
            <a:endParaRPr lang="en-US" sz="3600" dirty="0"/>
          </a:p>
        </p:txBody>
      </p:sp>
      <p:sp>
        <p:nvSpPr>
          <p:cNvPr id="3" name="Content Placeholder 2"/>
          <p:cNvSpPr>
            <a:spLocks noGrp="1"/>
          </p:cNvSpPr>
          <p:nvPr>
            <p:ph idx="1"/>
          </p:nvPr>
        </p:nvSpPr>
        <p:spPr>
          <a:xfrm>
            <a:off x="2209800" y="4191000"/>
            <a:ext cx="6629400" cy="2133599"/>
          </a:xfrm>
        </p:spPr>
        <p:txBody>
          <a:bodyPr/>
          <a:lstStyle/>
          <a:p>
            <a:r>
              <a:rPr lang="en-US" sz="2000" dirty="0" smtClean="0"/>
              <a:t>If you put a hot, non-insulated stainless-steel water bottle in your sleeping bag at night, it will radiate heat like a sauna stone (I). Try tucking your makeshift heater next to one of these critical areas: your core, your inner thigh (near your femoral artery), and your neck (near your jugular).</a:t>
            </a:r>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450" y="1371599"/>
            <a:ext cx="5372100" cy="2686050"/>
          </a:xfrm>
          <a:prstGeom prst="rect">
            <a:avLst/>
          </a:prstGeom>
        </p:spPr>
      </p:pic>
    </p:spTree>
    <p:extLst>
      <p:ext uri="{BB962C8B-B14F-4D97-AF65-F5344CB8AC3E}">
        <p14:creationId xmlns:p14="http://schemas.microsoft.com/office/powerpoint/2010/main" val="87165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896937"/>
          </a:xfrm>
        </p:spPr>
        <p:txBody>
          <a:bodyPr/>
          <a:lstStyle/>
          <a:p>
            <a:r>
              <a:rPr lang="en-US" sz="3600" dirty="0" smtClean="0"/>
              <a:t>Protect Your Extremities</a:t>
            </a:r>
            <a:endParaRPr lang="en-US" sz="3600" dirty="0"/>
          </a:p>
        </p:txBody>
      </p:sp>
      <p:sp>
        <p:nvSpPr>
          <p:cNvPr id="3" name="Content Placeholder 2"/>
          <p:cNvSpPr>
            <a:spLocks noGrp="1"/>
          </p:cNvSpPr>
          <p:nvPr>
            <p:ph idx="1"/>
          </p:nvPr>
        </p:nvSpPr>
        <p:spPr>
          <a:xfrm>
            <a:off x="2209800" y="3886200"/>
            <a:ext cx="6629400" cy="2438399"/>
          </a:xfrm>
        </p:spPr>
        <p:txBody>
          <a:bodyPr/>
          <a:lstStyle/>
          <a:p>
            <a:r>
              <a:rPr lang="en-US" sz="2000" dirty="0" smtClean="0"/>
              <a:t>Nothing hurts more than ramming your feet into frozen boots in the morning. Stash your boot liners in the bottom of your bag (C) to keep them warm.</a:t>
            </a:r>
          </a:p>
          <a:p>
            <a:r>
              <a:rPr lang="en-US" sz="2000" dirty="0" smtClean="0"/>
              <a:t>Your body prioritizes warming your core, so keep your hands and feet warm to conserve energy. Wear a synthetic blend or high-quality wool sock for moisture reduction and odor management. (Don’t forget the gloves!)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0" y="1066800"/>
            <a:ext cx="5372100" cy="2686050"/>
          </a:xfrm>
          <a:prstGeom prst="rect">
            <a:avLst/>
          </a:prstGeom>
        </p:spPr>
      </p:pic>
    </p:spTree>
    <p:extLst>
      <p:ext uri="{BB962C8B-B14F-4D97-AF65-F5344CB8AC3E}">
        <p14:creationId xmlns:p14="http://schemas.microsoft.com/office/powerpoint/2010/main" val="354501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1049337"/>
          </a:xfrm>
        </p:spPr>
        <p:txBody>
          <a:bodyPr/>
          <a:lstStyle/>
          <a:p>
            <a:r>
              <a:rPr lang="en-US" sz="3600" dirty="0" smtClean="0"/>
              <a:t>Don’t Breathe or Burrow Deep Into Your Bag</a:t>
            </a:r>
            <a:endParaRPr lang="en-US" sz="3600" dirty="0"/>
          </a:p>
        </p:txBody>
      </p:sp>
      <p:sp>
        <p:nvSpPr>
          <p:cNvPr id="3" name="Content Placeholder 2"/>
          <p:cNvSpPr>
            <a:spLocks noGrp="1"/>
          </p:cNvSpPr>
          <p:nvPr>
            <p:ph idx="1"/>
          </p:nvPr>
        </p:nvSpPr>
        <p:spPr>
          <a:xfrm>
            <a:off x="2209800" y="4133850"/>
            <a:ext cx="6629400" cy="2647950"/>
          </a:xfrm>
        </p:spPr>
        <p:txBody>
          <a:bodyPr/>
          <a:lstStyle/>
          <a:p>
            <a:r>
              <a:rPr lang="en-US" sz="2000" dirty="0" smtClean="0"/>
              <a:t>Moisture from your breath will get trapped in the bag. Instead, cinch the draft collar and close the hood down around your mouth and nose so you have a blowhole to breathe through (D). This is especially true if you use a down sleeping bag. Condensation is the death of a down bag. A wet bag significantly loses its insulation and takes time to dry.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650" y="1447800"/>
            <a:ext cx="5372100" cy="2686050"/>
          </a:xfrm>
          <a:prstGeom prst="rect">
            <a:avLst/>
          </a:prstGeom>
        </p:spPr>
      </p:pic>
    </p:spTree>
    <p:extLst>
      <p:ext uri="{BB962C8B-B14F-4D97-AF65-F5344CB8AC3E}">
        <p14:creationId xmlns:p14="http://schemas.microsoft.com/office/powerpoint/2010/main" val="87827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591300" cy="973137"/>
          </a:xfrm>
        </p:spPr>
        <p:txBody>
          <a:bodyPr/>
          <a:lstStyle/>
          <a:p>
            <a:r>
              <a:rPr lang="en-US" sz="3600" dirty="0" smtClean="0"/>
              <a:t>Wear the Right Clothes for Sleeping in Cold Temperatures</a:t>
            </a:r>
            <a:endParaRPr lang="en-US" sz="3600" dirty="0"/>
          </a:p>
        </p:txBody>
      </p:sp>
      <p:sp>
        <p:nvSpPr>
          <p:cNvPr id="3" name="Content Placeholder 2"/>
          <p:cNvSpPr>
            <a:spLocks noGrp="1"/>
          </p:cNvSpPr>
          <p:nvPr>
            <p:ph idx="1"/>
          </p:nvPr>
        </p:nvSpPr>
        <p:spPr>
          <a:xfrm>
            <a:off x="2362200" y="1524000"/>
            <a:ext cx="6477000" cy="4800600"/>
          </a:xfrm>
        </p:spPr>
        <p:txBody>
          <a:bodyPr/>
          <a:lstStyle/>
          <a:p>
            <a:r>
              <a:rPr lang="en-US" sz="2000" dirty="0" smtClean="0"/>
              <a:t>Never wear your day clothing to bed but rather change into bedtime clothing.</a:t>
            </a:r>
          </a:p>
          <a:p>
            <a:pPr lvl="1"/>
            <a:r>
              <a:rPr lang="en-US" sz="1600" dirty="0" smtClean="0"/>
              <a:t>Any dampness in your day clothing will cool you down.</a:t>
            </a:r>
          </a:p>
          <a:p>
            <a:r>
              <a:rPr lang="en-US" sz="2000" dirty="0" smtClean="0"/>
              <a:t>For temperatures below 30°F, be sure to outfit yourself in appropriate base layers:</a:t>
            </a:r>
          </a:p>
          <a:p>
            <a:pPr lvl="1"/>
            <a:r>
              <a:rPr lang="en-US" sz="1600" dirty="0" smtClean="0"/>
              <a:t>Avoid tight-fitting clothing that may restrict blood flow to your extremities.</a:t>
            </a:r>
          </a:p>
          <a:p>
            <a:pPr lvl="1"/>
            <a:r>
              <a:rPr lang="en-US" sz="1600" dirty="0" smtClean="0"/>
              <a:t>Avoid running too warm (moisture will get trapped in your bag and will cause an overall drop in body temperature as you cool off).</a:t>
            </a:r>
          </a:p>
          <a:p>
            <a:pPr lvl="1"/>
            <a:r>
              <a:rPr lang="en-US" sz="1600" dirty="0" smtClean="0"/>
              <a:t>Wear synthetic fabrics or wool.</a:t>
            </a:r>
          </a:p>
          <a:p>
            <a:pPr lvl="1"/>
            <a:r>
              <a:rPr lang="en-US" sz="1600" dirty="0" smtClean="0"/>
              <a:t>Consider warm socks, fingered gloves, and a cozy cap.</a:t>
            </a:r>
          </a:p>
          <a:p>
            <a:pPr lvl="1"/>
            <a:r>
              <a:rPr lang="en-US" sz="1600" dirty="0" smtClean="0"/>
              <a:t>Cotton clothing does not wick moisture and may drop your body temperature.</a:t>
            </a:r>
          </a:p>
          <a:p>
            <a:endParaRPr lang="en-US" sz="2000" dirty="0"/>
          </a:p>
        </p:txBody>
      </p:sp>
    </p:spTree>
    <p:extLst>
      <p:ext uri="{BB962C8B-B14F-4D97-AF65-F5344CB8AC3E}">
        <p14:creationId xmlns:p14="http://schemas.microsoft.com/office/powerpoint/2010/main" val="273361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1049337"/>
          </a:xfrm>
        </p:spPr>
        <p:txBody>
          <a:bodyPr/>
          <a:lstStyle/>
          <a:p>
            <a:r>
              <a:rPr lang="en-US" sz="3600" dirty="0" smtClean="0"/>
              <a:t>Munch on a High-Calorie Midnight Snack</a:t>
            </a:r>
            <a:endParaRPr lang="en-US" sz="3600" dirty="0"/>
          </a:p>
        </p:txBody>
      </p:sp>
      <p:sp>
        <p:nvSpPr>
          <p:cNvPr id="3" name="Content Placeholder 2"/>
          <p:cNvSpPr>
            <a:spLocks noGrp="1"/>
          </p:cNvSpPr>
          <p:nvPr>
            <p:ph idx="1"/>
          </p:nvPr>
        </p:nvSpPr>
        <p:spPr>
          <a:xfrm>
            <a:off x="2362200" y="4133850"/>
            <a:ext cx="6477000" cy="2190750"/>
          </a:xfrm>
        </p:spPr>
        <p:txBody>
          <a:bodyPr/>
          <a:lstStyle/>
          <a:p>
            <a:r>
              <a:rPr lang="en-US" sz="2000" dirty="0" smtClean="0"/>
              <a:t>If you wake up cold in the middle of the night, eat a candy bar to fuel your engine. Your body runs on fuel, so fuel it up. The closer you can eat to bed time, the better. Opt for calorie-dense foods like chocolate (E), cheese, and nuts. A warm meal requiring minimal prep right before bed will give your body an added boost.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650" y="1447800"/>
            <a:ext cx="5372100" cy="2686050"/>
          </a:xfrm>
          <a:prstGeom prst="rect">
            <a:avLst/>
          </a:prstGeom>
        </p:spPr>
      </p:pic>
    </p:spTree>
    <p:extLst>
      <p:ext uri="{BB962C8B-B14F-4D97-AF65-F5344CB8AC3E}">
        <p14:creationId xmlns:p14="http://schemas.microsoft.com/office/powerpoint/2010/main" val="3480902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3"/>
            <a:ext cx="6743700" cy="715962"/>
          </a:xfrm>
        </p:spPr>
        <p:txBody>
          <a:bodyPr/>
          <a:lstStyle/>
          <a:p>
            <a:r>
              <a:rPr lang="en-US" sz="3600" dirty="0" smtClean="0"/>
              <a:t>Prevent Spills on Your Dry Gear</a:t>
            </a:r>
            <a:endParaRPr lang="en-US" sz="3600" dirty="0"/>
          </a:p>
        </p:txBody>
      </p:sp>
      <p:sp>
        <p:nvSpPr>
          <p:cNvPr id="3" name="Content Placeholder 2"/>
          <p:cNvSpPr>
            <a:spLocks noGrp="1"/>
          </p:cNvSpPr>
          <p:nvPr>
            <p:ph idx="1"/>
          </p:nvPr>
        </p:nvSpPr>
        <p:spPr>
          <a:xfrm>
            <a:off x="2362200" y="3933825"/>
            <a:ext cx="6477000" cy="2390775"/>
          </a:xfrm>
        </p:spPr>
        <p:txBody>
          <a:bodyPr/>
          <a:lstStyle/>
          <a:p>
            <a:r>
              <a:rPr lang="en-US" sz="2000" dirty="0" smtClean="0"/>
              <a:t>Nothing would be more frustrating than spilling liquid on your dry gear (second to dehydration). Hydration is a must for keeping warm, so keep a straw near your water bottle for no-mess drinking in the middle of the night (F).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650" y="1143000"/>
            <a:ext cx="5372100" cy="2686050"/>
          </a:xfrm>
          <a:prstGeom prst="rect">
            <a:avLst/>
          </a:prstGeom>
        </p:spPr>
      </p:pic>
    </p:spTree>
    <p:extLst>
      <p:ext uri="{BB962C8B-B14F-4D97-AF65-F5344CB8AC3E}">
        <p14:creationId xmlns:p14="http://schemas.microsoft.com/office/powerpoint/2010/main" val="40906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05000" y="76200"/>
            <a:ext cx="7086600" cy="715963"/>
          </a:xfrm>
        </p:spPr>
        <p:txBody>
          <a:bodyPr/>
          <a:lstStyle/>
          <a:p>
            <a:r>
              <a:rPr lang="en-US" altLang="en-US" sz="3400" dirty="0" smtClean="0"/>
              <a:t>BSA Winter Camping Requirements</a:t>
            </a:r>
            <a:endParaRPr lang="en-US" altLang="en-US" sz="3400" dirty="0"/>
          </a:p>
        </p:txBody>
      </p:sp>
      <p:sp>
        <p:nvSpPr>
          <p:cNvPr id="60419" name="Rectangle 3"/>
          <p:cNvSpPr>
            <a:spLocks noGrp="1" noChangeArrowheads="1"/>
          </p:cNvSpPr>
          <p:nvPr>
            <p:ph type="body" idx="1"/>
          </p:nvPr>
        </p:nvSpPr>
        <p:spPr>
          <a:xfrm>
            <a:off x="1828800" y="792163"/>
            <a:ext cx="7162800" cy="5989637"/>
          </a:xfrm>
        </p:spPr>
        <p:txBody>
          <a:bodyPr/>
          <a:lstStyle/>
          <a:p>
            <a:pPr>
              <a:spcBef>
                <a:spcPts val="0"/>
              </a:spcBef>
            </a:pPr>
            <a:r>
              <a:rPr lang="en-US" sz="1600" dirty="0" smtClean="0"/>
              <a:t>Conduct an outdoor encampment for a </a:t>
            </a:r>
            <a:r>
              <a:rPr lang="en-US" sz="1600" b="1" dirty="0" smtClean="0"/>
              <a:t>twenty-four (24) hour (minimum) period </a:t>
            </a:r>
            <a:r>
              <a:rPr lang="en-US" sz="1600" dirty="0" smtClean="0"/>
              <a:t>between December 1 and March 31. </a:t>
            </a:r>
          </a:p>
          <a:p>
            <a:pPr>
              <a:spcBef>
                <a:spcPts val="0"/>
              </a:spcBef>
            </a:pPr>
            <a:r>
              <a:rPr lang="en-US" sz="1600" dirty="0" smtClean="0"/>
              <a:t>The troop/patrol should not leave the campsite or area for an outside activity. </a:t>
            </a:r>
          </a:p>
          <a:p>
            <a:pPr>
              <a:spcBef>
                <a:spcPts val="0"/>
              </a:spcBef>
            </a:pPr>
            <a:r>
              <a:rPr lang="en-US" sz="1600" dirty="0" smtClean="0"/>
              <a:t>Hold four troop meetings preparing for the winter camping experience. Before any Scout can participate, the unit leader should ensure that the Scouts participating have knowledge of: </a:t>
            </a:r>
          </a:p>
          <a:p>
            <a:pPr lvl="1">
              <a:spcBef>
                <a:spcPts val="0"/>
              </a:spcBef>
              <a:buFont typeface="+mj-lt"/>
              <a:buAutoNum type="alphaLcPeriod"/>
            </a:pPr>
            <a:r>
              <a:rPr lang="en-US" sz="1400" dirty="0" smtClean="0"/>
              <a:t>Appropriate types of clothing, bedding and camping equipment; </a:t>
            </a:r>
          </a:p>
          <a:p>
            <a:pPr lvl="1">
              <a:spcBef>
                <a:spcPts val="0"/>
              </a:spcBef>
              <a:buFont typeface="+mj-lt"/>
              <a:buAutoNum type="alphaLcPeriod"/>
            </a:pPr>
            <a:r>
              <a:rPr lang="en-US" sz="1400" dirty="0" smtClean="0"/>
              <a:t>Cleanliness in cooking and care of the campsite; </a:t>
            </a:r>
          </a:p>
          <a:p>
            <a:pPr lvl="1">
              <a:spcBef>
                <a:spcPts val="0"/>
              </a:spcBef>
              <a:buFont typeface="+mj-lt"/>
              <a:buAutoNum type="alphaLcPeriod"/>
            </a:pPr>
            <a:r>
              <a:rPr lang="en-US" sz="1400" dirty="0" smtClean="0"/>
              <a:t>Proper practice in the care of food, menu planning, and proper sanitation; </a:t>
            </a:r>
          </a:p>
          <a:p>
            <a:pPr lvl="1">
              <a:spcBef>
                <a:spcPts val="0"/>
              </a:spcBef>
              <a:buFont typeface="+mj-lt"/>
              <a:buAutoNum type="alphaLcPeriod"/>
            </a:pPr>
            <a:r>
              <a:rPr lang="en-US" sz="1400" dirty="0" smtClean="0"/>
              <a:t>Proper types of fires and their uses; </a:t>
            </a:r>
          </a:p>
          <a:p>
            <a:pPr lvl="1">
              <a:spcBef>
                <a:spcPts val="0"/>
              </a:spcBef>
              <a:buFont typeface="+mj-lt"/>
              <a:buAutoNum type="alphaLcPeriod"/>
            </a:pPr>
            <a:r>
              <a:rPr lang="en-US" sz="1400" dirty="0" smtClean="0"/>
              <a:t>Proper skill in use of wood tools (</a:t>
            </a:r>
            <a:r>
              <a:rPr lang="en-US" sz="1400" dirty="0" err="1" smtClean="0"/>
              <a:t>Totin</a:t>
            </a:r>
            <a:r>
              <a:rPr lang="en-US" sz="1400" dirty="0" smtClean="0"/>
              <a:t>’ Chip) </a:t>
            </a:r>
          </a:p>
          <a:p>
            <a:pPr lvl="1">
              <a:spcBef>
                <a:spcPts val="0"/>
              </a:spcBef>
              <a:buFont typeface="+mj-lt"/>
              <a:buAutoNum type="alphaLcPeriod"/>
            </a:pPr>
            <a:r>
              <a:rPr lang="en-US" sz="1400" dirty="0" smtClean="0"/>
              <a:t>Proper training in cold weather first aid </a:t>
            </a:r>
          </a:p>
          <a:p>
            <a:pPr>
              <a:spcBef>
                <a:spcPts val="0"/>
              </a:spcBef>
            </a:pPr>
            <a:r>
              <a:rPr lang="en-US" sz="1600" dirty="0" smtClean="0"/>
              <a:t>Units may not use manufactured tents. They may use visquene, tarps or native materials. </a:t>
            </a:r>
          </a:p>
          <a:p>
            <a:pPr>
              <a:spcBef>
                <a:spcPts val="0"/>
              </a:spcBef>
            </a:pPr>
            <a:r>
              <a:rPr lang="en-US" sz="1600" dirty="0" smtClean="0"/>
              <a:t>A minimum quarter mile pack-in is suggested. With the exception of their water, units may only bring what they can backpack in one trip. </a:t>
            </a:r>
          </a:p>
          <a:p>
            <a:pPr>
              <a:spcBef>
                <a:spcPts val="0"/>
              </a:spcBef>
            </a:pPr>
            <a:r>
              <a:rPr lang="en-US" sz="1600" dirty="0" smtClean="0"/>
              <a:t>Menus must be prepared and food purchased by the Scouts. Cooking should be done individually or in teams of two. </a:t>
            </a:r>
          </a:p>
          <a:p>
            <a:pPr>
              <a:spcBef>
                <a:spcPts val="0"/>
              </a:spcBef>
            </a:pPr>
            <a:r>
              <a:rPr lang="en-US" sz="1600" b="1" dirty="0" smtClean="0"/>
              <a:t>Practice Leave-No-Trace camping, carry out what you bring in, follow the BSA Outdoor Code! </a:t>
            </a:r>
            <a:endParaRPr lang="en-US" sz="1600" dirty="0" smtClean="0"/>
          </a:p>
          <a:p>
            <a:pPr>
              <a:spcBef>
                <a:spcPts val="0"/>
              </a:spcBef>
            </a:pPr>
            <a:r>
              <a:rPr lang="en-US" sz="1600" dirty="0" smtClean="0"/>
              <a:t>A special segment will be available for Scouts camping in BELOW ZERO weather provided they use an approved shelter and make their own ground bed. Below Zero is achieved anytime the temperature drops below zero during the outing.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3"/>
            <a:ext cx="6667500" cy="715962"/>
          </a:xfrm>
        </p:spPr>
        <p:txBody>
          <a:bodyPr/>
          <a:lstStyle/>
          <a:p>
            <a:r>
              <a:rPr lang="en-US" sz="3600" dirty="0" smtClean="0"/>
              <a:t>Don’t Hold Your Pee in at Night</a:t>
            </a:r>
            <a:endParaRPr lang="en-US" sz="3600" dirty="0"/>
          </a:p>
        </p:txBody>
      </p:sp>
      <p:sp>
        <p:nvSpPr>
          <p:cNvPr id="3" name="Content Placeholder 2"/>
          <p:cNvSpPr>
            <a:spLocks noGrp="1"/>
          </p:cNvSpPr>
          <p:nvPr>
            <p:ph idx="1"/>
          </p:nvPr>
        </p:nvSpPr>
        <p:spPr>
          <a:xfrm>
            <a:off x="2362200" y="3810000"/>
            <a:ext cx="6477000" cy="2514600"/>
          </a:xfrm>
        </p:spPr>
        <p:txBody>
          <a:bodyPr/>
          <a:lstStyle/>
          <a:p>
            <a:r>
              <a:rPr lang="en-US" sz="2000" dirty="0" smtClean="0"/>
              <a:t>If nature calls in the middle of the night, don’t procrastinate; this makes you colder in the long run because your body has to burn calories to keep urine warm. Too cold to drop pants? Consider using a pee bottle (G). Make your pee bottle distinct. You </a:t>
            </a:r>
            <a:r>
              <a:rPr lang="en-US" sz="2000" dirty="0"/>
              <a:t>do not want to mix up your pee bottle and your drinking bottle in the middle of the night.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038225"/>
            <a:ext cx="5372100" cy="2686050"/>
          </a:xfrm>
          <a:prstGeom prst="rect">
            <a:avLst/>
          </a:prstGeom>
        </p:spPr>
      </p:pic>
    </p:spTree>
    <p:extLst>
      <p:ext uri="{BB962C8B-B14F-4D97-AF65-F5344CB8AC3E}">
        <p14:creationId xmlns:p14="http://schemas.microsoft.com/office/powerpoint/2010/main" val="2328619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Insulate Your Water Bottles</a:t>
            </a:r>
            <a:endParaRPr lang="en-US" sz="3600" dirty="0"/>
          </a:p>
        </p:txBody>
      </p:sp>
      <p:sp>
        <p:nvSpPr>
          <p:cNvPr id="3" name="Content Placeholder 2"/>
          <p:cNvSpPr>
            <a:spLocks noGrp="1"/>
          </p:cNvSpPr>
          <p:nvPr>
            <p:ph idx="1"/>
          </p:nvPr>
        </p:nvSpPr>
        <p:spPr>
          <a:xfrm>
            <a:off x="2362200" y="4038600"/>
            <a:ext cx="6477000" cy="2286000"/>
          </a:xfrm>
        </p:spPr>
        <p:txBody>
          <a:bodyPr/>
          <a:lstStyle/>
          <a:p>
            <a:r>
              <a:rPr lang="en-US" sz="2000" dirty="0" smtClean="0"/>
              <a:t>In high altitude and in extreme weather, you’re at a greater risk of dehydration. Frozen water not only drops body temperature but makes rehydration difficult. Keep your water from freezing at night by insulating your water bottle (H). Keep your core body temperature up and stay hydrated by sipping on something warm.</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650" y="1195387"/>
            <a:ext cx="5372100" cy="2686050"/>
          </a:xfrm>
          <a:prstGeom prst="rect">
            <a:avLst/>
          </a:prstGeom>
        </p:spPr>
      </p:pic>
    </p:spTree>
    <p:extLst>
      <p:ext uri="{BB962C8B-B14F-4D97-AF65-F5344CB8AC3E}">
        <p14:creationId xmlns:p14="http://schemas.microsoft.com/office/powerpoint/2010/main" val="286607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973137"/>
          </a:xfrm>
        </p:spPr>
        <p:txBody>
          <a:bodyPr/>
          <a:lstStyle/>
          <a:p>
            <a:r>
              <a:rPr lang="en-US" sz="3600" dirty="0" smtClean="0"/>
              <a:t>Protect Your Electronics from the Cold</a:t>
            </a:r>
            <a:endParaRPr lang="en-US" sz="3600" dirty="0"/>
          </a:p>
        </p:txBody>
      </p:sp>
      <p:sp>
        <p:nvSpPr>
          <p:cNvPr id="3" name="Content Placeholder 2"/>
          <p:cNvSpPr>
            <a:spLocks noGrp="1"/>
          </p:cNvSpPr>
          <p:nvPr>
            <p:ph idx="1"/>
          </p:nvPr>
        </p:nvSpPr>
        <p:spPr>
          <a:xfrm>
            <a:off x="2438400" y="3981448"/>
            <a:ext cx="6400800" cy="2647952"/>
          </a:xfrm>
        </p:spPr>
        <p:txBody>
          <a:bodyPr/>
          <a:lstStyle/>
          <a:p>
            <a:r>
              <a:rPr lang="en-US" sz="1800" dirty="0" smtClean="0"/>
              <a:t>Cold weather can drain battery power fast, or even worse, permanently damage electronics. Stow your electronics, batteries, and anything else you don’t want to freeze in the foot of your sleeping bag (C). Your electronics have maximum and minimum storage and operating temperatures, so it’s wise to check these out before winter activities. Operating or charging an electronic device outside of its specified temperature range can cause irreparable damage.</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650" y="1295399"/>
            <a:ext cx="5372100" cy="2686050"/>
          </a:xfrm>
          <a:prstGeom prst="rect">
            <a:avLst/>
          </a:prstGeom>
        </p:spPr>
      </p:pic>
    </p:spTree>
    <p:extLst>
      <p:ext uri="{BB962C8B-B14F-4D97-AF65-F5344CB8AC3E}">
        <p14:creationId xmlns:p14="http://schemas.microsoft.com/office/powerpoint/2010/main" val="11472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Shelter</a:t>
            </a:r>
            <a:endParaRPr lang="en-US" sz="3600" dirty="0"/>
          </a:p>
        </p:txBody>
      </p:sp>
      <p:sp>
        <p:nvSpPr>
          <p:cNvPr id="3" name="Content Placeholder 2"/>
          <p:cNvSpPr>
            <a:spLocks noGrp="1"/>
          </p:cNvSpPr>
          <p:nvPr>
            <p:ph idx="1"/>
          </p:nvPr>
        </p:nvSpPr>
        <p:spPr>
          <a:xfrm>
            <a:off x="2362200" y="1524000"/>
            <a:ext cx="6477000" cy="4800600"/>
          </a:xfrm>
        </p:spPr>
        <p:txBody>
          <a:bodyPr/>
          <a:lstStyle/>
          <a:p>
            <a:r>
              <a:rPr lang="en-US" sz="2000" dirty="0" smtClean="0"/>
              <a:t>Assemble a shelter that does the job but that takes as little energy as possible for you to set up.</a:t>
            </a:r>
          </a:p>
          <a:p>
            <a:r>
              <a:rPr lang="en-US" sz="2000" dirty="0"/>
              <a:t>The smaller the shelter the easier it is to build and heat. Most beginners build their shelters way too big.</a:t>
            </a:r>
          </a:p>
          <a:p>
            <a:r>
              <a:rPr lang="en-US" sz="2000" dirty="0" smtClean="0"/>
              <a:t>Before building a shelter, think about how you will build it and then locate the right site for it.</a:t>
            </a:r>
          </a:p>
          <a:p>
            <a:endParaRPr lang="en-US" sz="2000" dirty="0"/>
          </a:p>
        </p:txBody>
      </p:sp>
      <p:grpSp>
        <p:nvGrpSpPr>
          <p:cNvPr id="4" name="Group 3"/>
          <p:cNvGrpSpPr>
            <a:grpSpLocks noChangeAspect="1"/>
          </p:cNvGrpSpPr>
          <p:nvPr/>
        </p:nvGrpSpPr>
        <p:grpSpPr>
          <a:xfrm>
            <a:off x="0" y="3903917"/>
            <a:ext cx="9070657" cy="2536344"/>
            <a:chOff x="0" y="4114800"/>
            <a:chExt cx="9070657" cy="2536344"/>
          </a:xfrm>
        </p:grpSpPr>
        <p:pic>
          <p:nvPicPr>
            <p:cNvPr id="5" name="Picture 4"/>
            <p:cNvPicPr>
              <a:picLocks noChangeAspect="1"/>
            </p:cNvPicPr>
            <p:nvPr/>
          </p:nvPicPr>
          <p:blipFill>
            <a:blip r:embed="rId3"/>
            <a:stretch>
              <a:fillRect/>
            </a:stretch>
          </p:blipFill>
          <p:spPr>
            <a:xfrm>
              <a:off x="0" y="4114800"/>
              <a:ext cx="2603800" cy="2536344"/>
            </a:xfrm>
            <a:prstGeom prst="rect">
              <a:avLst/>
            </a:prstGeom>
          </p:spPr>
        </p:pic>
        <p:pic>
          <p:nvPicPr>
            <p:cNvPr id="6" name="Picture 5"/>
            <p:cNvPicPr>
              <a:picLocks noChangeAspect="1"/>
            </p:cNvPicPr>
            <p:nvPr/>
          </p:nvPicPr>
          <p:blipFill>
            <a:blip r:embed="rId4"/>
            <a:stretch>
              <a:fillRect/>
            </a:stretch>
          </p:blipFill>
          <p:spPr>
            <a:xfrm>
              <a:off x="2568288" y="4160378"/>
              <a:ext cx="3539745" cy="2392822"/>
            </a:xfrm>
            <a:prstGeom prst="rect">
              <a:avLst/>
            </a:prstGeom>
          </p:spPr>
        </p:pic>
        <p:pic>
          <p:nvPicPr>
            <p:cNvPr id="7" name="Picture 6"/>
            <p:cNvPicPr>
              <a:picLocks noChangeAspect="1"/>
            </p:cNvPicPr>
            <p:nvPr/>
          </p:nvPicPr>
          <p:blipFill>
            <a:blip r:embed="rId5"/>
            <a:stretch>
              <a:fillRect/>
            </a:stretch>
          </p:blipFill>
          <p:spPr>
            <a:xfrm>
              <a:off x="6108773" y="4414724"/>
              <a:ext cx="2961884" cy="1884130"/>
            </a:xfrm>
            <a:prstGeom prst="rect">
              <a:avLst/>
            </a:prstGeom>
          </p:spPr>
        </p:pic>
      </p:grpSp>
    </p:spTree>
    <p:extLst>
      <p:ext uri="{BB962C8B-B14F-4D97-AF65-F5344CB8AC3E}">
        <p14:creationId xmlns:p14="http://schemas.microsoft.com/office/powerpoint/2010/main" val="397156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Locating Your Shelter</a:t>
            </a:r>
            <a:endParaRPr lang="en-US" sz="3600" dirty="0"/>
          </a:p>
        </p:txBody>
      </p:sp>
      <p:sp>
        <p:nvSpPr>
          <p:cNvPr id="3" name="Content Placeholder 2"/>
          <p:cNvSpPr>
            <a:spLocks noGrp="1"/>
          </p:cNvSpPr>
          <p:nvPr>
            <p:ph idx="1"/>
          </p:nvPr>
        </p:nvSpPr>
        <p:spPr>
          <a:xfrm>
            <a:off x="2362200" y="1219200"/>
            <a:ext cx="6477000" cy="5105400"/>
          </a:xfrm>
        </p:spPr>
        <p:txBody>
          <a:bodyPr/>
          <a:lstStyle/>
          <a:p>
            <a:r>
              <a:rPr lang="en-US" sz="2000" dirty="0" smtClean="0"/>
              <a:t>If you go camping in winter, picking the right shelter site will increase your level of comfort and can also protect you from injury.</a:t>
            </a:r>
          </a:p>
          <a:p>
            <a:r>
              <a:rPr lang="en-US" sz="2000" dirty="0" smtClean="0"/>
              <a:t>Here are some basic guidelines:</a:t>
            </a:r>
          </a:p>
          <a:p>
            <a:pPr lvl="1"/>
            <a:r>
              <a:rPr lang="en-US" sz="1600" dirty="0"/>
              <a:t>Check the </a:t>
            </a:r>
            <a:r>
              <a:rPr lang="en-US" sz="1600" dirty="0" smtClean="0"/>
              <a:t>trees as dead </a:t>
            </a:r>
            <a:r>
              <a:rPr lang="en-US" sz="1600" dirty="0"/>
              <a:t>branches and those heavily burdened with snow can </a:t>
            </a:r>
            <a:r>
              <a:rPr lang="en-US" sz="1600" dirty="0" smtClean="0"/>
              <a:t>snap, </a:t>
            </a:r>
            <a:r>
              <a:rPr lang="en-US" sz="1600" dirty="0"/>
              <a:t>causing injury or harm</a:t>
            </a:r>
            <a:r>
              <a:rPr lang="en-US" sz="1600" dirty="0" smtClean="0"/>
              <a:t>. </a:t>
            </a:r>
          </a:p>
          <a:p>
            <a:pPr lvl="1"/>
            <a:r>
              <a:rPr lang="en-US" sz="1600" dirty="0" smtClean="0"/>
              <a:t>Avoid valleys and lower spots because cold air settles in depressions and will be colder. </a:t>
            </a:r>
          </a:p>
          <a:p>
            <a:pPr lvl="1"/>
            <a:r>
              <a:rPr lang="en-US" sz="1600" dirty="0" smtClean="0"/>
              <a:t>Avoid </a:t>
            </a:r>
            <a:r>
              <a:rPr lang="en-US" sz="1600" dirty="0"/>
              <a:t>the </a:t>
            </a:r>
            <a:r>
              <a:rPr lang="en-US" sz="1600" dirty="0" smtClean="0"/>
              <a:t>tops </a:t>
            </a:r>
            <a:r>
              <a:rPr lang="en-US" sz="1600" dirty="0"/>
              <a:t>of hills, which can be exposed to wind. </a:t>
            </a:r>
            <a:endParaRPr lang="en-US" sz="1600" dirty="0" smtClean="0"/>
          </a:p>
          <a:p>
            <a:pPr lvl="1"/>
            <a:r>
              <a:rPr lang="en-US" sz="1600" dirty="0"/>
              <a:t>Try to find natural wind breaks. Wind will strip heat from you through a process known as convection.</a:t>
            </a:r>
          </a:p>
          <a:p>
            <a:pPr lvl="1"/>
            <a:r>
              <a:rPr lang="en-US" sz="1600" dirty="0" smtClean="0"/>
              <a:t>Point your door downhill. This will prevent cold air from flowing into your shelter when you need to go outside.</a:t>
            </a:r>
          </a:p>
          <a:p>
            <a:pPr lvl="1"/>
            <a:r>
              <a:rPr lang="en-US" sz="1600" dirty="0" smtClean="0"/>
              <a:t>Flatten the snow under your shelter. If the site you have selected is not level, you can shovel snow onto it to level it out.</a:t>
            </a:r>
          </a:p>
          <a:p>
            <a:pPr lvl="1"/>
            <a:r>
              <a:rPr lang="en-US" sz="1600" dirty="0" smtClean="0"/>
              <a:t>Sites that get morning sun will warm up faster in winter.</a:t>
            </a:r>
          </a:p>
          <a:p>
            <a:pPr lvl="1"/>
            <a:endParaRPr lang="en-US" sz="1600" dirty="0" smtClean="0"/>
          </a:p>
          <a:p>
            <a:pPr lvl="1"/>
            <a:endParaRPr lang="en-US" sz="1600" dirty="0"/>
          </a:p>
        </p:txBody>
      </p:sp>
    </p:spTree>
    <p:extLst>
      <p:ext uri="{BB962C8B-B14F-4D97-AF65-F5344CB8AC3E}">
        <p14:creationId xmlns:p14="http://schemas.microsoft.com/office/powerpoint/2010/main" val="254716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152400"/>
            <a:ext cx="6858000" cy="634615"/>
          </a:xfrm>
        </p:spPr>
        <p:txBody>
          <a:bodyPr/>
          <a:lstStyle/>
          <a:p>
            <a:r>
              <a:rPr lang="en-US" sz="2400" dirty="0" smtClean="0"/>
              <a:t>Tarp Shelters with One Tarp and some Paracord</a:t>
            </a:r>
            <a:endParaRPr lang="en-US" sz="2400" dirty="0"/>
          </a:p>
        </p:txBody>
      </p:sp>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649" t="17476" r="2318" b="7143"/>
          <a:stretch/>
        </p:blipFill>
        <p:spPr>
          <a:xfrm>
            <a:off x="2798582" y="789192"/>
            <a:ext cx="5680435" cy="5847806"/>
          </a:xfrm>
        </p:spPr>
      </p:pic>
    </p:spTree>
    <p:extLst>
      <p:ext uri="{BB962C8B-B14F-4D97-AF65-F5344CB8AC3E}">
        <p14:creationId xmlns:p14="http://schemas.microsoft.com/office/powerpoint/2010/main" val="222748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15418" y="152401"/>
            <a:ext cx="4023782" cy="533400"/>
          </a:xfrm>
        </p:spPr>
        <p:txBody>
          <a:bodyPr/>
          <a:lstStyle/>
          <a:p>
            <a:pPr algn="ctr"/>
            <a:r>
              <a:rPr lang="en-US" sz="2400" b="1" dirty="0" smtClean="0"/>
              <a:t>How to Build a Campfire</a:t>
            </a:r>
            <a:endParaRPr lang="en-US" sz="2400" b="1" dirty="0"/>
          </a:p>
        </p:txBody>
      </p:sp>
      <p:sp>
        <p:nvSpPr>
          <p:cNvPr id="8" name="Content Placeholder 7"/>
          <p:cNvSpPr>
            <a:spLocks noGrp="1"/>
          </p:cNvSpPr>
          <p:nvPr>
            <p:ph idx="1"/>
          </p:nvPr>
        </p:nvSpPr>
        <p:spPr>
          <a:xfrm>
            <a:off x="4981466" y="685801"/>
            <a:ext cx="4086334" cy="6096000"/>
          </a:xfrm>
        </p:spPr>
        <p:txBody>
          <a:bodyPr/>
          <a:lstStyle/>
          <a:p>
            <a:r>
              <a:rPr lang="en-US" sz="1800" dirty="0" smtClean="0"/>
              <a:t>Gather tinder, kindling and fuel together in the sizes and quantities shown to the left before any matches are struck.</a:t>
            </a:r>
          </a:p>
          <a:p>
            <a:r>
              <a:rPr lang="en-US" sz="1800" dirty="0" smtClean="0"/>
              <a:t>Build the fire by adding kindling wood to the burning tinder and then adding fuel to the fire as it grows. No need for a fancy fire lay, build it as you go.</a:t>
            </a:r>
          </a:p>
          <a:p>
            <a:r>
              <a:rPr lang="en-US" sz="1800" b="1" dirty="0" smtClean="0"/>
              <a:t>Tinder</a:t>
            </a:r>
            <a:r>
              <a:rPr lang="en-US" sz="1800" dirty="0" smtClean="0"/>
              <a:t> from dead twigs found on the lower branches of trees and shrubs that snaps off easily when bent. No green wood!</a:t>
            </a:r>
          </a:p>
          <a:p>
            <a:r>
              <a:rPr lang="en-US" sz="1800" b="1" dirty="0" smtClean="0"/>
              <a:t>Kindling</a:t>
            </a:r>
            <a:r>
              <a:rPr lang="en-US" sz="1800" dirty="0" smtClean="0"/>
              <a:t> should be dry. Don’t gather wet wood from the forest floor. Look for branches that are dead and down, not on the tree.</a:t>
            </a:r>
          </a:p>
          <a:p>
            <a:r>
              <a:rPr lang="en-US" sz="1800" b="1" dirty="0" smtClean="0"/>
              <a:t>Fuel</a:t>
            </a:r>
            <a:r>
              <a:rPr lang="en-US" sz="1800" dirty="0" smtClean="0"/>
              <a:t> should be dry. Split larger wood if possible and have a good sized stack on hand before you light the fire.</a:t>
            </a:r>
            <a:endParaRPr lang="en-US" sz="1800" dirty="0"/>
          </a:p>
        </p:txBody>
      </p:sp>
      <p:pic>
        <p:nvPicPr>
          <p:cNvPr id="9" name="Picture 8"/>
          <p:cNvPicPr>
            <a:picLocks noChangeAspect="1"/>
          </p:cNvPicPr>
          <p:nvPr/>
        </p:nvPicPr>
        <p:blipFill>
          <a:blip r:embed="rId2"/>
          <a:stretch>
            <a:fillRect/>
          </a:stretch>
        </p:blipFill>
        <p:spPr>
          <a:xfrm>
            <a:off x="-2177" y="-4354"/>
            <a:ext cx="4878977" cy="6869894"/>
          </a:xfrm>
          <a:prstGeom prst="rect">
            <a:avLst/>
          </a:prstGeom>
        </p:spPr>
      </p:pic>
    </p:spTree>
    <p:extLst>
      <p:ext uri="{BB962C8B-B14F-4D97-AF65-F5344CB8AC3E}">
        <p14:creationId xmlns:p14="http://schemas.microsoft.com/office/powerpoint/2010/main" val="2246578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22263"/>
            <a:ext cx="6819900" cy="715962"/>
          </a:xfrm>
        </p:spPr>
        <p:txBody>
          <a:bodyPr/>
          <a:lstStyle/>
          <a:p>
            <a:r>
              <a:rPr lang="en-US" sz="3600" dirty="0"/>
              <a:t>Winter Camping Meals</a:t>
            </a:r>
          </a:p>
        </p:txBody>
      </p:sp>
      <p:sp>
        <p:nvSpPr>
          <p:cNvPr id="3" name="Content Placeholder 2"/>
          <p:cNvSpPr>
            <a:spLocks noGrp="1"/>
          </p:cNvSpPr>
          <p:nvPr>
            <p:ph idx="1"/>
          </p:nvPr>
        </p:nvSpPr>
        <p:spPr>
          <a:xfrm>
            <a:off x="1981200" y="1219200"/>
            <a:ext cx="6858000" cy="5334000"/>
          </a:xfrm>
        </p:spPr>
        <p:txBody>
          <a:bodyPr/>
          <a:lstStyle/>
          <a:p>
            <a:r>
              <a:rPr lang="en-US" sz="1800" dirty="0" smtClean="0"/>
              <a:t>During </a:t>
            </a:r>
            <a:r>
              <a:rPr lang="en-US" sz="1800" dirty="0"/>
              <a:t>the winter, you’re going to need a lot more extra calories to </a:t>
            </a:r>
            <a:r>
              <a:rPr lang="en-US" sz="1800" dirty="0" smtClean="0"/>
              <a:t>keep going and to stay </a:t>
            </a:r>
            <a:r>
              <a:rPr lang="en-US" sz="1800" dirty="0"/>
              <a:t>warm, even when you </a:t>
            </a:r>
            <a:r>
              <a:rPr lang="en-US" sz="1800" dirty="0" smtClean="0"/>
              <a:t>are inactive (sleeping.)</a:t>
            </a:r>
            <a:endParaRPr lang="en-US" sz="1800" dirty="0"/>
          </a:p>
          <a:p>
            <a:r>
              <a:rPr lang="en-US" sz="1800" dirty="0" smtClean="0"/>
              <a:t>The </a:t>
            </a:r>
            <a:r>
              <a:rPr lang="en-US" sz="1800" dirty="0"/>
              <a:t>carbs, fat, and protein in a well-balanced meal </a:t>
            </a:r>
            <a:r>
              <a:rPr lang="en-US" sz="1800" dirty="0" smtClean="0"/>
              <a:t>provide a store of fuel to burn in cold temperatures. </a:t>
            </a:r>
          </a:p>
          <a:p>
            <a:r>
              <a:rPr lang="en-US" sz="1800" dirty="0"/>
              <a:t>What Is a Good Carb, Protein, and Fat Ratio?</a:t>
            </a:r>
          </a:p>
          <a:p>
            <a:r>
              <a:rPr lang="en-US" sz="1800" dirty="0" smtClean="0"/>
              <a:t>50</a:t>
            </a:r>
            <a:r>
              <a:rPr lang="en-US" sz="1800" dirty="0"/>
              <a:t>% Carbohydrates </a:t>
            </a:r>
          </a:p>
          <a:p>
            <a:pPr lvl="1"/>
            <a:r>
              <a:rPr lang="en-US" sz="1400" dirty="0"/>
              <a:t>Simple carbohydrates are carbohydrates from starches and sugars that provide immediate energy. Some examples are candy bars, fruits, and syrups.</a:t>
            </a:r>
          </a:p>
          <a:p>
            <a:r>
              <a:rPr lang="en-US" sz="1800" dirty="0" smtClean="0"/>
              <a:t>20</a:t>
            </a:r>
            <a:r>
              <a:rPr lang="en-US" sz="1800" dirty="0"/>
              <a:t>% Protein </a:t>
            </a:r>
          </a:p>
          <a:p>
            <a:pPr lvl="1"/>
            <a:r>
              <a:rPr lang="en-US" sz="1400" dirty="0" smtClean="0"/>
              <a:t>Provide </a:t>
            </a:r>
            <a:r>
              <a:rPr lang="en-US" sz="1400" dirty="0"/>
              <a:t>slower, long-term energy</a:t>
            </a:r>
            <a:r>
              <a:rPr lang="en-US" sz="1400" dirty="0" smtClean="0"/>
              <a:t>. Found </a:t>
            </a:r>
            <a:r>
              <a:rPr lang="en-US" sz="1400" dirty="0"/>
              <a:t>in foods such as meat, cheese, milk, grains, bean, and nuts.</a:t>
            </a:r>
          </a:p>
          <a:p>
            <a:r>
              <a:rPr lang="en-US" sz="1800" dirty="0"/>
              <a:t>30% Fats </a:t>
            </a:r>
          </a:p>
          <a:p>
            <a:pPr lvl="1"/>
            <a:r>
              <a:rPr lang="en-US" sz="1400" dirty="0"/>
              <a:t>Fats take the longest to metabolize, providing long-term energy</a:t>
            </a:r>
            <a:r>
              <a:rPr lang="en-US" sz="1400" dirty="0" smtClean="0"/>
              <a:t>. They have more </a:t>
            </a:r>
            <a:r>
              <a:rPr lang="en-US" sz="1400" dirty="0"/>
              <a:t>than twice as many calories per pound than carbohydrates and proteins, making them great for winter hiking and camping</a:t>
            </a:r>
            <a:r>
              <a:rPr lang="en-US" sz="1400" dirty="0" smtClean="0"/>
              <a:t>. These </a:t>
            </a:r>
            <a:r>
              <a:rPr lang="en-US" sz="1400" dirty="0"/>
              <a:t>types of foods are oils, butter, nuts, cheese, and meats such as salami, pepperoni, and sausage.</a:t>
            </a:r>
          </a:p>
          <a:p>
            <a:endParaRPr lang="en-US" sz="2000" dirty="0" smtClean="0"/>
          </a:p>
        </p:txBody>
      </p:sp>
    </p:spTree>
    <p:extLst>
      <p:ext uri="{BB962C8B-B14F-4D97-AF65-F5344CB8AC3E}">
        <p14:creationId xmlns:p14="http://schemas.microsoft.com/office/powerpoint/2010/main" val="3492617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087" y="152400"/>
            <a:ext cx="6477000" cy="1125537"/>
          </a:xfrm>
        </p:spPr>
        <p:txBody>
          <a:bodyPr/>
          <a:lstStyle/>
          <a:p>
            <a:r>
              <a:rPr lang="en-US" sz="3600" dirty="0" smtClean="0"/>
              <a:t>Winter Camping Meals</a:t>
            </a:r>
            <a:endParaRPr lang="en-US" sz="3600" dirty="0"/>
          </a:p>
        </p:txBody>
      </p:sp>
      <p:sp>
        <p:nvSpPr>
          <p:cNvPr id="3" name="Content Placeholder 2"/>
          <p:cNvSpPr>
            <a:spLocks noGrp="1"/>
          </p:cNvSpPr>
          <p:nvPr>
            <p:ph idx="1"/>
          </p:nvPr>
        </p:nvSpPr>
        <p:spPr>
          <a:xfrm>
            <a:off x="2362200" y="1277937"/>
            <a:ext cx="6477000" cy="5046663"/>
          </a:xfrm>
        </p:spPr>
        <p:txBody>
          <a:bodyPr/>
          <a:lstStyle/>
          <a:p>
            <a:r>
              <a:rPr lang="en-US" sz="2000" dirty="0" smtClean="0"/>
              <a:t>When </a:t>
            </a:r>
            <a:r>
              <a:rPr lang="en-US" sz="2000" dirty="0"/>
              <a:t>it comes to cooking meals while winter camping, you’ll want to have hot meals to help you stay warm, but minimize the amount of prep work and clean-up you have to do </a:t>
            </a:r>
            <a:r>
              <a:rPr lang="en-US" sz="2000" dirty="0" smtClean="0"/>
              <a:t>on-site. </a:t>
            </a:r>
          </a:p>
          <a:p>
            <a:r>
              <a:rPr lang="en-US" sz="2000" dirty="0" smtClean="0"/>
              <a:t>Your </a:t>
            </a:r>
            <a:r>
              <a:rPr lang="en-US" sz="2000" dirty="0"/>
              <a:t>best bet is to plan meals that allow you to do as much of the prep work ahead of time, and minimize the amount of dishes that will have to be </a:t>
            </a:r>
            <a:r>
              <a:rPr lang="en-US" sz="2000" dirty="0" smtClean="0"/>
              <a:t>cleaned </a:t>
            </a:r>
            <a:r>
              <a:rPr lang="en-US" sz="2000" dirty="0"/>
              <a:t>after your meals. </a:t>
            </a:r>
          </a:p>
          <a:p>
            <a:endParaRPr lang="en-US" sz="2000" dirty="0"/>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086225"/>
            <a:ext cx="3276600" cy="2047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0" y="4086225"/>
            <a:ext cx="2730500" cy="2047875"/>
          </a:xfrm>
          <a:prstGeom prst="rect">
            <a:avLst/>
          </a:prstGeom>
        </p:spPr>
      </p:pic>
    </p:spTree>
    <p:extLst>
      <p:ext uri="{BB962C8B-B14F-4D97-AF65-F5344CB8AC3E}">
        <p14:creationId xmlns:p14="http://schemas.microsoft.com/office/powerpoint/2010/main" val="397443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Winter Camping Meals</a:t>
            </a:r>
            <a:endParaRPr lang="en-US" sz="3600" dirty="0"/>
          </a:p>
        </p:txBody>
      </p:sp>
      <p:sp>
        <p:nvSpPr>
          <p:cNvPr id="3" name="Content Placeholder 2"/>
          <p:cNvSpPr>
            <a:spLocks noGrp="1"/>
          </p:cNvSpPr>
          <p:nvPr>
            <p:ph idx="1"/>
          </p:nvPr>
        </p:nvSpPr>
        <p:spPr>
          <a:xfrm>
            <a:off x="2362200" y="1219200"/>
            <a:ext cx="6477000" cy="5105400"/>
          </a:xfrm>
        </p:spPr>
        <p:txBody>
          <a:bodyPr/>
          <a:lstStyle/>
          <a:p>
            <a:r>
              <a:rPr lang="en-US" sz="2000" dirty="0" smtClean="0"/>
              <a:t>Boil-in-Bag Meal</a:t>
            </a:r>
          </a:p>
          <a:p>
            <a:pPr lvl="1"/>
            <a:r>
              <a:rPr lang="en-US" sz="1600" dirty="0"/>
              <a:t>This basically includes any meal that can be reheated or cooked by boiling in water in a silicon bag or other heat friendly sealed bag. </a:t>
            </a:r>
            <a:endParaRPr lang="en-US" sz="1600" dirty="0" smtClean="0"/>
          </a:p>
          <a:p>
            <a:r>
              <a:rPr lang="en-US" sz="2000" dirty="0" smtClean="0">
                <a:hlinkClick r:id="rId2"/>
              </a:rPr>
              <a:t>Foil-Wrapped Meals </a:t>
            </a:r>
            <a:r>
              <a:rPr lang="en-US" sz="2000" dirty="0" smtClean="0"/>
              <a:t>(download instructions and recipes)</a:t>
            </a:r>
          </a:p>
          <a:p>
            <a:pPr lvl="1"/>
            <a:r>
              <a:rPr lang="en-US" sz="1600" dirty="0"/>
              <a:t>Aluminum foil </a:t>
            </a:r>
            <a:r>
              <a:rPr lang="en-US" sz="1600" dirty="0" smtClean="0"/>
              <a:t>is a </a:t>
            </a:r>
            <a:r>
              <a:rPr lang="en-US" sz="1600" dirty="0"/>
              <a:t>staple with camp cooking, even more so in the winter when you just want to cook your meal </a:t>
            </a:r>
            <a:r>
              <a:rPr lang="en-US" sz="1600" dirty="0" smtClean="0"/>
              <a:t>over </a:t>
            </a:r>
            <a:r>
              <a:rPr lang="en-US" sz="1600" dirty="0"/>
              <a:t>an open fire and "throw out" your cooking dishes</a:t>
            </a:r>
            <a:r>
              <a:rPr lang="en-US" sz="1600" dirty="0" smtClean="0"/>
              <a:t>.</a:t>
            </a:r>
          </a:p>
          <a:p>
            <a:r>
              <a:rPr lang="en-US" sz="2000" dirty="0"/>
              <a:t>Cook-on-a-Stick </a:t>
            </a:r>
            <a:r>
              <a:rPr lang="en-US" sz="2000" dirty="0" smtClean="0"/>
              <a:t>Foods</a:t>
            </a:r>
          </a:p>
          <a:p>
            <a:pPr lvl="1"/>
            <a:r>
              <a:rPr lang="en-US" sz="1600" dirty="0" smtClean="0"/>
              <a:t>Example: Pig-in-a-Blanket</a:t>
            </a:r>
          </a:p>
          <a:p>
            <a:r>
              <a:rPr lang="en-US" sz="2000" dirty="0"/>
              <a:t>Just-Add-Hot-Water </a:t>
            </a:r>
            <a:r>
              <a:rPr lang="en-US" sz="2000" dirty="0" smtClean="0"/>
              <a:t>Foods</a:t>
            </a:r>
          </a:p>
          <a:p>
            <a:pPr lvl="1"/>
            <a:r>
              <a:rPr lang="en-US" sz="1600" dirty="0" smtClean="0"/>
              <a:t>Dehydrated camp meals, instant oatmeal.</a:t>
            </a:r>
          </a:p>
          <a:p>
            <a:r>
              <a:rPr lang="en-US" sz="2000" dirty="0" smtClean="0"/>
              <a:t>Warm Drinks</a:t>
            </a:r>
          </a:p>
          <a:p>
            <a:pPr lvl="1"/>
            <a:r>
              <a:rPr lang="en-US" sz="1600" dirty="0" smtClean="0"/>
              <a:t>While </a:t>
            </a:r>
            <a:r>
              <a:rPr lang="en-US" sz="1600" dirty="0"/>
              <a:t>coffee and tea don’t have many calories, hot cocoa can have upwards of 200 calories per package. </a:t>
            </a:r>
            <a:endParaRPr lang="en-US" sz="1600" dirty="0" smtClean="0"/>
          </a:p>
          <a:p>
            <a:pPr lvl="1"/>
            <a:r>
              <a:rPr lang="en-US" sz="1600" dirty="0" smtClean="0"/>
              <a:t>Hot </a:t>
            </a:r>
            <a:r>
              <a:rPr lang="en-US" sz="1600" dirty="0"/>
              <a:t>cocoa can also be used for emergencies to treat hypothermia in the field.</a:t>
            </a:r>
          </a:p>
          <a:p>
            <a:endParaRPr lang="en-US" sz="2000" dirty="0"/>
          </a:p>
        </p:txBody>
      </p:sp>
    </p:spTree>
    <p:extLst>
      <p:ext uri="{BB962C8B-B14F-4D97-AF65-F5344CB8AC3E}">
        <p14:creationId xmlns:p14="http://schemas.microsoft.com/office/powerpoint/2010/main" val="186364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477000" cy="1582737"/>
          </a:xfrm>
        </p:spPr>
        <p:txBody>
          <a:bodyPr/>
          <a:lstStyle/>
          <a:p>
            <a:r>
              <a:rPr lang="en-US" sz="3600" dirty="0" smtClean="0"/>
              <a:t>Always Check Weather Conditions and Hazards</a:t>
            </a:r>
            <a:endParaRPr lang="en-US" sz="3600" dirty="0"/>
          </a:p>
        </p:txBody>
      </p:sp>
      <p:sp>
        <p:nvSpPr>
          <p:cNvPr id="3" name="Content Placeholder 2"/>
          <p:cNvSpPr>
            <a:spLocks noGrp="1"/>
          </p:cNvSpPr>
          <p:nvPr>
            <p:ph idx="1"/>
          </p:nvPr>
        </p:nvSpPr>
        <p:spPr/>
        <p:txBody>
          <a:bodyPr/>
          <a:lstStyle/>
          <a:p>
            <a:r>
              <a:rPr lang="en-US" sz="2000" dirty="0" smtClean="0"/>
              <a:t>Know before you go (This is the golden rule for any outdoor activity.) </a:t>
            </a:r>
          </a:p>
          <a:p>
            <a:r>
              <a:rPr lang="en-US" sz="2000" dirty="0" smtClean="0"/>
              <a:t>Check the conditions. </a:t>
            </a:r>
          </a:p>
          <a:p>
            <a:pPr lvl="1"/>
            <a:r>
              <a:rPr lang="en-US" sz="1600" dirty="0" smtClean="0"/>
              <a:t>Besides knowing the extreme temperatures you may be up against, stay on top of approaching weather systems and weather trends for the season and region. </a:t>
            </a:r>
          </a:p>
          <a:p>
            <a:r>
              <a:rPr lang="en-US" sz="2000" dirty="0" smtClean="0"/>
              <a:t>Always establish a trip plan and inform appropriate parties of your whereabouts and anticipated return.</a:t>
            </a:r>
            <a:endParaRPr lang="en-US" sz="2000" dirty="0"/>
          </a:p>
        </p:txBody>
      </p:sp>
    </p:spTree>
    <p:extLst>
      <p:ext uri="{BB962C8B-B14F-4D97-AF65-F5344CB8AC3E}">
        <p14:creationId xmlns:p14="http://schemas.microsoft.com/office/powerpoint/2010/main" val="105643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Drinking Water in the </a:t>
            </a:r>
            <a:r>
              <a:rPr lang="en-US" sz="3600" dirty="0" smtClean="0"/>
              <a:t>Winter</a:t>
            </a:r>
            <a:endParaRPr lang="en-US" sz="3600" dirty="0"/>
          </a:p>
        </p:txBody>
      </p:sp>
      <p:sp>
        <p:nvSpPr>
          <p:cNvPr id="3" name="Content Placeholder 2"/>
          <p:cNvSpPr>
            <a:spLocks noGrp="1"/>
          </p:cNvSpPr>
          <p:nvPr>
            <p:ph idx="1"/>
          </p:nvPr>
        </p:nvSpPr>
        <p:spPr>
          <a:xfrm>
            <a:off x="2362200" y="1219200"/>
            <a:ext cx="6477000" cy="5486400"/>
          </a:xfrm>
        </p:spPr>
        <p:txBody>
          <a:bodyPr/>
          <a:lstStyle/>
          <a:p>
            <a:r>
              <a:rPr lang="en-US" sz="2000" dirty="0" smtClean="0"/>
              <a:t>Cold </a:t>
            </a:r>
            <a:r>
              <a:rPr lang="en-US" sz="2000" dirty="0"/>
              <a:t>air is dryer and you will lose water through perspiration and breathing without realizing it. </a:t>
            </a:r>
            <a:endParaRPr lang="en-US" sz="2000" dirty="0" smtClean="0"/>
          </a:p>
          <a:p>
            <a:r>
              <a:rPr lang="en-US" sz="2000" dirty="0" smtClean="0"/>
              <a:t>Being </a:t>
            </a:r>
            <a:r>
              <a:rPr lang="en-US" sz="2000" dirty="0"/>
              <a:t>dehydrated in the winter </a:t>
            </a:r>
            <a:r>
              <a:rPr lang="en-US" sz="2000" dirty="0" smtClean="0"/>
              <a:t>will cause you to </a:t>
            </a:r>
            <a:r>
              <a:rPr lang="en-US" sz="2000" dirty="0"/>
              <a:t>become tired, sluggish, and get cold faster. </a:t>
            </a:r>
            <a:endParaRPr lang="en-US" sz="2000" dirty="0" smtClean="0"/>
          </a:p>
          <a:p>
            <a:r>
              <a:rPr lang="en-US" sz="2000" dirty="0" smtClean="0"/>
              <a:t>You’ll </a:t>
            </a:r>
            <a:r>
              <a:rPr lang="en-US" sz="2000" dirty="0"/>
              <a:t>be amazed how fast you can perk up after having enough water. </a:t>
            </a:r>
            <a:endParaRPr lang="en-US" sz="2000" dirty="0" smtClean="0"/>
          </a:p>
          <a:p>
            <a:r>
              <a:rPr lang="en-US" sz="2000" dirty="0" smtClean="0"/>
              <a:t>Some </a:t>
            </a:r>
            <a:r>
              <a:rPr lang="en-US" sz="2000" dirty="0"/>
              <a:t>tips for staying hydrated in the winter:</a:t>
            </a:r>
          </a:p>
          <a:p>
            <a:pPr lvl="1"/>
            <a:r>
              <a:rPr lang="en-US" sz="1600" dirty="0"/>
              <a:t>Drink extra in the morning. This will help wake you up and get you ready for the day.</a:t>
            </a:r>
          </a:p>
          <a:p>
            <a:pPr lvl="1"/>
            <a:r>
              <a:rPr lang="en-US" sz="1600" dirty="0"/>
              <a:t>Drink even though you don’t feel thirsty.</a:t>
            </a:r>
          </a:p>
          <a:p>
            <a:pPr lvl="1"/>
            <a:r>
              <a:rPr lang="en-US" sz="1600" dirty="0" smtClean="0"/>
              <a:t>Soups </a:t>
            </a:r>
            <a:r>
              <a:rPr lang="en-US" sz="1600" dirty="0"/>
              <a:t>and hot beverages will add fluids and calories.</a:t>
            </a:r>
          </a:p>
          <a:p>
            <a:pPr lvl="1"/>
            <a:r>
              <a:rPr lang="en-US" sz="1600" dirty="0"/>
              <a:t>Don’t avoid drinking just because you feel cold. Drink up and start moving if you need to warm up.</a:t>
            </a:r>
          </a:p>
          <a:p>
            <a:pPr lvl="1"/>
            <a:r>
              <a:rPr lang="en-US" sz="1600" dirty="0"/>
              <a:t>Don’t avoid drinking to limit yourself from peeing.</a:t>
            </a:r>
          </a:p>
          <a:p>
            <a:pPr lvl="1"/>
            <a:r>
              <a:rPr lang="en-US" sz="1600" dirty="0" smtClean="0"/>
              <a:t>Keep drinking as water </a:t>
            </a:r>
            <a:r>
              <a:rPr lang="en-US" sz="1600" dirty="0"/>
              <a:t>helps maintain body temperature.</a:t>
            </a:r>
          </a:p>
          <a:p>
            <a:endParaRPr lang="en-US" sz="2000" dirty="0"/>
          </a:p>
        </p:txBody>
      </p:sp>
    </p:spTree>
    <p:extLst>
      <p:ext uri="{BB962C8B-B14F-4D97-AF65-F5344CB8AC3E}">
        <p14:creationId xmlns:p14="http://schemas.microsoft.com/office/powerpoint/2010/main" val="117058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Winter First Aid</a:t>
            </a:r>
            <a:endParaRPr lang="en-US" sz="3600" dirty="0"/>
          </a:p>
        </p:txBody>
      </p:sp>
      <p:sp>
        <p:nvSpPr>
          <p:cNvPr id="3" name="Content Placeholder 2"/>
          <p:cNvSpPr>
            <a:spLocks noGrp="1"/>
          </p:cNvSpPr>
          <p:nvPr>
            <p:ph idx="1"/>
          </p:nvPr>
        </p:nvSpPr>
        <p:spPr>
          <a:xfrm>
            <a:off x="2362200" y="990600"/>
            <a:ext cx="6477000" cy="1447800"/>
          </a:xfrm>
        </p:spPr>
        <p:txBody>
          <a:bodyPr/>
          <a:lstStyle/>
          <a:p>
            <a:r>
              <a:rPr lang="en-US" sz="2400" dirty="0" smtClean="0"/>
              <a:t>Scouts participating must have proper training in cold weather first aid and injuries that may occur during a winter campout.</a:t>
            </a:r>
            <a:endParaRPr lang="en-US" sz="2400" dirty="0"/>
          </a:p>
        </p:txBody>
      </p:sp>
      <p:pic>
        <p:nvPicPr>
          <p:cNvPr id="5" name="Picture 4"/>
          <p:cNvPicPr>
            <a:picLocks noChangeAspect="1"/>
          </p:cNvPicPr>
          <p:nvPr/>
        </p:nvPicPr>
        <p:blipFill>
          <a:blip r:embed="rId3"/>
          <a:stretch>
            <a:fillRect/>
          </a:stretch>
        </p:blipFill>
        <p:spPr>
          <a:xfrm>
            <a:off x="3467100" y="2286000"/>
            <a:ext cx="4191000" cy="4191000"/>
          </a:xfrm>
          <a:prstGeom prst="rect">
            <a:avLst/>
          </a:prstGeom>
        </p:spPr>
      </p:pic>
    </p:spTree>
    <p:extLst>
      <p:ext uri="{BB962C8B-B14F-4D97-AF65-F5344CB8AC3E}">
        <p14:creationId xmlns:p14="http://schemas.microsoft.com/office/powerpoint/2010/main" val="2025483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015" y="322263"/>
            <a:ext cx="6477000" cy="715962"/>
          </a:xfrm>
        </p:spPr>
        <p:txBody>
          <a:bodyPr/>
          <a:lstStyle/>
          <a:p>
            <a:r>
              <a:rPr lang="en-US" sz="3600" dirty="0" smtClean="0"/>
              <a:t>Simple Cuts and Scratches </a:t>
            </a:r>
            <a:endParaRPr lang="en-US" sz="3600" dirty="0"/>
          </a:p>
        </p:txBody>
      </p:sp>
      <p:sp>
        <p:nvSpPr>
          <p:cNvPr id="3" name="Content Placeholder 2"/>
          <p:cNvSpPr>
            <a:spLocks noGrp="1"/>
          </p:cNvSpPr>
          <p:nvPr>
            <p:ph sz="half" idx="1"/>
          </p:nvPr>
        </p:nvSpPr>
        <p:spPr>
          <a:xfrm>
            <a:off x="2362200" y="1143000"/>
            <a:ext cx="3581400" cy="2514600"/>
          </a:xfrm>
        </p:spPr>
        <p:txBody>
          <a:bodyPr>
            <a:normAutofit/>
          </a:bodyPr>
          <a:lstStyle/>
          <a:p>
            <a:r>
              <a:rPr lang="en-US" sz="2000" dirty="0" smtClean="0"/>
              <a:t>Simple cuts are skin injuries caused by sharp objects.</a:t>
            </a:r>
          </a:p>
          <a:p>
            <a:pPr lvl="1"/>
            <a:r>
              <a:rPr lang="en-US" sz="2000" dirty="0"/>
              <a:t>Usually not very deep</a:t>
            </a:r>
          </a:p>
          <a:p>
            <a:r>
              <a:rPr lang="en-US" sz="2000" dirty="0" smtClean="0"/>
              <a:t>Scratches are areas of damage to the upper layers of skin. </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05200" y="3914775"/>
            <a:ext cx="4038600" cy="22717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5400"/>
            <a:ext cx="2634950" cy="2204575"/>
          </a:xfrm>
          <a:prstGeom prst="rect">
            <a:avLst/>
          </a:prstGeom>
        </p:spPr>
      </p:pic>
    </p:spTree>
    <p:extLst>
      <p:ext uri="{BB962C8B-B14F-4D97-AF65-F5344CB8AC3E}">
        <p14:creationId xmlns:p14="http://schemas.microsoft.com/office/powerpoint/2010/main" val="3748362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931" y="0"/>
            <a:ext cx="6553200" cy="1295399"/>
          </a:xfrm>
        </p:spPr>
        <p:txBody>
          <a:bodyPr>
            <a:noAutofit/>
          </a:bodyPr>
          <a:lstStyle/>
          <a:p>
            <a:r>
              <a:rPr lang="en-US" sz="3600" dirty="0" smtClean="0"/>
              <a:t>Treatment for Cuts and Scratches</a:t>
            </a:r>
            <a:endParaRPr lang="en-US" sz="3600" dirty="0"/>
          </a:p>
        </p:txBody>
      </p:sp>
      <p:sp>
        <p:nvSpPr>
          <p:cNvPr id="3" name="Content Placeholder 2"/>
          <p:cNvSpPr>
            <a:spLocks noGrp="1"/>
          </p:cNvSpPr>
          <p:nvPr>
            <p:ph sz="half" idx="1"/>
          </p:nvPr>
        </p:nvSpPr>
        <p:spPr>
          <a:xfrm>
            <a:off x="4358640" y="1212241"/>
            <a:ext cx="4648200" cy="4434840"/>
          </a:xfrm>
        </p:spPr>
        <p:txBody>
          <a:bodyPr>
            <a:normAutofit/>
          </a:bodyPr>
          <a:lstStyle/>
          <a:p>
            <a:r>
              <a:rPr lang="en-US" sz="2000" dirty="0" smtClean="0"/>
              <a:t>Wash the wound with soap and water for 5 minutes. </a:t>
            </a:r>
          </a:p>
          <a:p>
            <a:pPr lvl="1"/>
            <a:r>
              <a:rPr lang="en-US" sz="2000" dirty="0" smtClean="0"/>
              <a:t>Remove any bits of dirt, small pieces of rock, or other debris. </a:t>
            </a:r>
          </a:p>
          <a:p>
            <a:r>
              <a:rPr lang="en-US" sz="2000" dirty="0" smtClean="0"/>
              <a:t>Apply an antibiotic ointment such as Neosporin and cover it with a Band-Aid or gauze.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 y="1295400"/>
            <a:ext cx="3526681" cy="2194715"/>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371" y="3747290"/>
            <a:ext cx="2549138" cy="2453545"/>
          </a:xfrm>
          <a:prstGeom prst="rect">
            <a:avLst/>
          </a:prstGeom>
        </p:spPr>
      </p:pic>
    </p:spTree>
    <p:extLst>
      <p:ext uri="{BB962C8B-B14F-4D97-AF65-F5344CB8AC3E}">
        <p14:creationId xmlns:p14="http://schemas.microsoft.com/office/powerpoint/2010/main" val="26039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914400"/>
            <a:ext cx="6248400" cy="1143000"/>
          </a:xfrm>
        </p:spPr>
        <p:txBody>
          <a:bodyPr>
            <a:noAutofit/>
          </a:bodyPr>
          <a:lstStyle/>
          <a:p>
            <a:r>
              <a:rPr lang="en-US" sz="3600" dirty="0" smtClean="0"/>
              <a:t>Common Mistakes </a:t>
            </a:r>
            <a:r>
              <a:rPr lang="en-US" sz="3600" dirty="0"/>
              <a:t>in </a:t>
            </a:r>
            <a:r>
              <a:rPr lang="en-US" sz="3600" dirty="0" smtClean="0"/>
              <a:t>Treating Cuts </a:t>
            </a:r>
            <a:r>
              <a:rPr lang="en-US" sz="3600" dirty="0"/>
              <a:t>and </a:t>
            </a:r>
            <a:r>
              <a:rPr lang="en-US" sz="3600" dirty="0" smtClean="0"/>
              <a:t>Scratches</a:t>
            </a:r>
            <a:endParaRPr lang="en-US" sz="3600" dirty="0"/>
          </a:p>
        </p:txBody>
      </p:sp>
      <p:sp>
        <p:nvSpPr>
          <p:cNvPr id="3" name="Content Placeholder 2"/>
          <p:cNvSpPr>
            <a:spLocks noGrp="1"/>
          </p:cNvSpPr>
          <p:nvPr>
            <p:ph idx="1"/>
          </p:nvPr>
        </p:nvSpPr>
        <p:spPr>
          <a:xfrm>
            <a:off x="2057400" y="2149792"/>
            <a:ext cx="6629400" cy="4389120"/>
          </a:xfrm>
        </p:spPr>
        <p:txBody>
          <a:bodyPr>
            <a:normAutofit/>
          </a:bodyPr>
          <a:lstStyle/>
          <a:p>
            <a:pPr lvl="1">
              <a:buFont typeface="Arial" panose="020B0604020202020204" pitchFamily="34" charset="0"/>
              <a:buChar char="•"/>
            </a:pPr>
            <a:r>
              <a:rPr lang="en-US" sz="2000" dirty="0" smtClean="0"/>
              <a:t>Don't use alcohol or Merthiolate on open wounds. They sting and damage normal tissue. </a:t>
            </a:r>
          </a:p>
          <a:p>
            <a:pPr lvl="1">
              <a:buFont typeface="Arial" panose="020B0604020202020204" pitchFamily="34" charset="0"/>
              <a:buChar char="•"/>
            </a:pPr>
            <a:r>
              <a:rPr lang="en-US" sz="2000" dirty="0" smtClean="0"/>
              <a:t>Don't kiss an open wound because the wound will become contaminated by the many germs in a person's mouth.  No kissing the Boo Boo!</a:t>
            </a:r>
          </a:p>
          <a:p>
            <a:pPr lvl="1">
              <a:buFont typeface="Arial" panose="020B0604020202020204" pitchFamily="34" charset="0"/>
              <a:buChar char="•"/>
            </a:pPr>
            <a:r>
              <a:rPr lang="en-US" sz="2000" dirty="0" smtClean="0"/>
              <a:t>Let the scab fall off by itself; picking it off may cause a scar. </a:t>
            </a:r>
          </a:p>
          <a:p>
            <a:pPr lvl="1"/>
            <a:endParaRPr lang="en-US" b="1" dirty="0" smtClean="0"/>
          </a:p>
        </p:txBody>
      </p:sp>
    </p:spTree>
    <p:extLst>
      <p:ext uri="{BB962C8B-B14F-4D97-AF65-F5344CB8AC3E}">
        <p14:creationId xmlns:p14="http://schemas.microsoft.com/office/powerpoint/2010/main" val="39381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Blisters </a:t>
            </a:r>
            <a:endParaRPr lang="en-US" sz="3600" dirty="0"/>
          </a:p>
        </p:txBody>
      </p:sp>
      <p:sp>
        <p:nvSpPr>
          <p:cNvPr id="3" name="Content Placeholder 2"/>
          <p:cNvSpPr>
            <a:spLocks noGrp="1"/>
          </p:cNvSpPr>
          <p:nvPr>
            <p:ph sz="half" idx="1"/>
          </p:nvPr>
        </p:nvSpPr>
        <p:spPr>
          <a:xfrm>
            <a:off x="5410200" y="1049111"/>
            <a:ext cx="3467100" cy="4267200"/>
          </a:xfrm>
        </p:spPr>
        <p:txBody>
          <a:bodyPr>
            <a:normAutofit/>
          </a:bodyPr>
          <a:lstStyle/>
          <a:p>
            <a:r>
              <a:rPr lang="en-US" sz="2000" dirty="0" smtClean="0"/>
              <a:t>A blister is skin injury that is usually filled with water. </a:t>
            </a:r>
          </a:p>
          <a:p>
            <a:r>
              <a:rPr lang="en-US" sz="2000" dirty="0" smtClean="0"/>
              <a:t>Blisters commonly occur on the feet or hands. </a:t>
            </a:r>
            <a:endParaRPr lang="en-US" sz="2000" dirty="0"/>
          </a:p>
          <a:p>
            <a:r>
              <a:rPr lang="en-US" sz="2000" dirty="0" smtClean="0"/>
              <a:t>They are most often caused by the hands or feet rubbing against something (such as wearing new shoes).</a:t>
            </a:r>
          </a:p>
          <a:p>
            <a:endParaRPr lang="en-US" sz="2000"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19200" y="1143000"/>
            <a:ext cx="4038600" cy="2150554"/>
          </a:xfrm>
        </p:spPr>
      </p:pic>
    </p:spTree>
    <p:extLst>
      <p:ext uri="{BB962C8B-B14F-4D97-AF65-F5344CB8AC3E}">
        <p14:creationId xmlns:p14="http://schemas.microsoft.com/office/powerpoint/2010/main" val="750982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2851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Treatment for Blisters</a:t>
            </a:r>
            <a:endParaRPr lang="en-US" sz="3600" dirty="0"/>
          </a:p>
        </p:txBody>
      </p:sp>
      <p:sp>
        <p:nvSpPr>
          <p:cNvPr id="3" name="Content Placeholder 2"/>
          <p:cNvSpPr>
            <a:spLocks noGrp="1"/>
          </p:cNvSpPr>
          <p:nvPr>
            <p:ph idx="1"/>
          </p:nvPr>
        </p:nvSpPr>
        <p:spPr>
          <a:xfrm>
            <a:off x="4800600" y="1219200"/>
            <a:ext cx="4038600" cy="5105400"/>
          </a:xfrm>
        </p:spPr>
        <p:txBody>
          <a:bodyPr>
            <a:normAutofit fontScale="70000" lnSpcReduction="20000"/>
          </a:bodyPr>
          <a:lstStyle/>
          <a:p>
            <a:r>
              <a:rPr lang="en-US" sz="2900" dirty="0" smtClean="0"/>
              <a:t>Do not open the blisters, since this increases the possibility of infection. </a:t>
            </a:r>
          </a:p>
          <a:p>
            <a:r>
              <a:rPr lang="en-US" sz="2900" dirty="0" smtClean="0"/>
              <a:t>Clean the skin around it.</a:t>
            </a:r>
          </a:p>
          <a:p>
            <a:r>
              <a:rPr lang="en-US" sz="2900" dirty="0" smtClean="0"/>
              <a:t>Take the pressure off the area by placing a Band-Aid </a:t>
            </a:r>
            <a:r>
              <a:rPr lang="en-US" sz="2900" dirty="0"/>
              <a:t>over the blister or </a:t>
            </a:r>
            <a:r>
              <a:rPr lang="en-US" sz="2900" dirty="0" smtClean="0"/>
              <a:t>Moleskin with a hole cut in the center. </a:t>
            </a:r>
          </a:p>
          <a:p>
            <a:r>
              <a:rPr lang="en-US" sz="2900" dirty="0" smtClean="0"/>
              <a:t>If the blister accidentally breaks open, trim off the loose skin. </a:t>
            </a:r>
          </a:p>
          <a:p>
            <a:r>
              <a:rPr lang="en-US" sz="2900" dirty="0" smtClean="0"/>
              <a:t>Keep the surface clean by washing it twice a day with an antibacterial soap (such as Dial or Safeguard). </a:t>
            </a:r>
          </a:p>
          <a:p>
            <a:r>
              <a:rPr lang="en-US" sz="2900" dirty="0" smtClean="0"/>
              <a:t>Apply an antibiotic ointment and a Band-Aid to help with healing.</a:t>
            </a:r>
          </a:p>
          <a:p>
            <a:endParaRPr lang="en-US" dirty="0" smtClean="0"/>
          </a:p>
        </p:txBody>
      </p:sp>
      <p:pic>
        <p:nvPicPr>
          <p:cNvPr id="8"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25470"/>
          <a:stretch/>
        </p:blipFill>
        <p:spPr>
          <a:xfrm>
            <a:off x="0" y="1219200"/>
            <a:ext cx="4675909" cy="4114800"/>
          </a:xfrm>
          <a:prstGeom prst="rect">
            <a:avLst/>
          </a:prstGeom>
        </p:spPr>
      </p:pic>
    </p:spTree>
    <p:extLst>
      <p:ext uri="{BB962C8B-B14F-4D97-AF65-F5344CB8AC3E}">
        <p14:creationId xmlns:p14="http://schemas.microsoft.com/office/powerpoint/2010/main" val="272097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322263"/>
            <a:ext cx="4457700" cy="715962"/>
          </a:xfrm>
        </p:spPr>
        <p:txBody>
          <a:bodyPr>
            <a:normAutofit/>
          </a:bodyPr>
          <a:lstStyle/>
          <a:p>
            <a:r>
              <a:rPr lang="en-US" sz="3600" dirty="0" smtClean="0"/>
              <a:t>Popping a Blister</a:t>
            </a:r>
            <a:endParaRPr lang="en-US" sz="3600" dirty="0"/>
          </a:p>
        </p:txBody>
      </p:sp>
      <p:sp>
        <p:nvSpPr>
          <p:cNvPr id="3" name="Content Placeholder 2"/>
          <p:cNvSpPr>
            <a:spLocks noGrp="1"/>
          </p:cNvSpPr>
          <p:nvPr>
            <p:ph idx="1"/>
          </p:nvPr>
        </p:nvSpPr>
        <p:spPr>
          <a:xfrm>
            <a:off x="4343400" y="1038225"/>
            <a:ext cx="4495800" cy="5819774"/>
          </a:xfrm>
        </p:spPr>
        <p:txBody>
          <a:bodyPr>
            <a:normAutofit fontScale="47500" lnSpcReduction="20000"/>
          </a:bodyPr>
          <a:lstStyle/>
          <a:p>
            <a:r>
              <a:rPr lang="en-US" sz="3600" dirty="0" smtClean="0"/>
              <a:t>If a blister  is in </a:t>
            </a:r>
            <a:r>
              <a:rPr lang="en-US" sz="3600" dirty="0"/>
              <a:t>a frequently used area that has a high risk of </a:t>
            </a:r>
            <a:r>
              <a:rPr lang="en-US" sz="3600" dirty="0" smtClean="0"/>
              <a:t>rupturing, </a:t>
            </a:r>
            <a:r>
              <a:rPr lang="en-US" sz="3600" dirty="0"/>
              <a:t>it may be best to pop it </a:t>
            </a:r>
            <a:r>
              <a:rPr lang="en-US" sz="3600" dirty="0" smtClean="0"/>
              <a:t>to </a:t>
            </a:r>
            <a:r>
              <a:rPr lang="en-US" sz="3600" dirty="0"/>
              <a:t>make sure it’s properly protected against infection. </a:t>
            </a:r>
          </a:p>
          <a:p>
            <a:r>
              <a:rPr lang="en-US" sz="3600" dirty="0" smtClean="0"/>
              <a:t>Wash </a:t>
            </a:r>
            <a:r>
              <a:rPr lang="en-US" sz="3600" dirty="0"/>
              <a:t>your hands and the </a:t>
            </a:r>
            <a:r>
              <a:rPr lang="en-US" sz="3600" dirty="0" smtClean="0"/>
              <a:t>blister thoroughly. </a:t>
            </a:r>
          </a:p>
          <a:p>
            <a:r>
              <a:rPr lang="en-US" sz="3600" dirty="0" smtClean="0"/>
              <a:t>Disinfect </a:t>
            </a:r>
            <a:r>
              <a:rPr lang="en-US" sz="3600" dirty="0"/>
              <a:t>a needle with alcohol. </a:t>
            </a:r>
          </a:p>
          <a:p>
            <a:r>
              <a:rPr lang="en-US" sz="3600" dirty="0"/>
              <a:t>Carefully puncture the blister. </a:t>
            </a:r>
            <a:endParaRPr lang="en-US" sz="3600" dirty="0" smtClean="0"/>
          </a:p>
          <a:p>
            <a:pPr lvl="1"/>
            <a:r>
              <a:rPr lang="en-US" sz="3600" dirty="0" smtClean="0"/>
              <a:t>Poke </a:t>
            </a:r>
            <a:r>
              <a:rPr lang="en-US" sz="3600" dirty="0"/>
              <a:t>three or four shallow holes around the edge of the blister. </a:t>
            </a:r>
            <a:endParaRPr lang="en-US" sz="3600" dirty="0" smtClean="0"/>
          </a:p>
          <a:p>
            <a:pPr lvl="1"/>
            <a:r>
              <a:rPr lang="en-US" sz="3600" dirty="0" smtClean="0"/>
              <a:t>You </a:t>
            </a:r>
            <a:r>
              <a:rPr lang="en-US" sz="3600" dirty="0"/>
              <a:t>want to keep as much of the skin intact as possible. </a:t>
            </a:r>
            <a:endParaRPr lang="en-US" sz="3600" dirty="0" smtClean="0"/>
          </a:p>
          <a:p>
            <a:pPr lvl="1"/>
            <a:r>
              <a:rPr lang="en-US" sz="3600" dirty="0" smtClean="0"/>
              <a:t>Allow </a:t>
            </a:r>
            <a:r>
              <a:rPr lang="en-US" sz="3600" dirty="0"/>
              <a:t>the fluid to drain out.</a:t>
            </a:r>
          </a:p>
          <a:p>
            <a:r>
              <a:rPr lang="en-US" sz="3600" dirty="0"/>
              <a:t>Cover the blister with </a:t>
            </a:r>
            <a:r>
              <a:rPr lang="en-US" sz="3600" dirty="0" smtClean="0"/>
              <a:t>a first aid ointment such as Neosporin. </a:t>
            </a:r>
            <a:endParaRPr lang="en-US" sz="3600" dirty="0"/>
          </a:p>
          <a:p>
            <a:r>
              <a:rPr lang="en-US" sz="3600" dirty="0"/>
              <a:t>Apply a dressing. </a:t>
            </a:r>
            <a:endParaRPr lang="en-US" sz="3600" dirty="0" smtClean="0"/>
          </a:p>
          <a:p>
            <a:pPr lvl="1"/>
            <a:r>
              <a:rPr lang="en-US" sz="3600" dirty="0" smtClean="0"/>
              <a:t>Cover </a:t>
            </a:r>
            <a:r>
              <a:rPr lang="en-US" sz="3600" dirty="0"/>
              <a:t>the blister tightly with a bandage or gauze. </a:t>
            </a:r>
            <a:endParaRPr lang="en-US" sz="3600" dirty="0" smtClean="0"/>
          </a:p>
          <a:p>
            <a:r>
              <a:rPr lang="en-US" sz="3600" dirty="0" smtClean="0"/>
              <a:t>Repeat </a:t>
            </a:r>
            <a:r>
              <a:rPr lang="en-US" sz="3600" dirty="0"/>
              <a:t>if necessary. </a:t>
            </a:r>
            <a:endParaRPr lang="en-US" sz="3600" dirty="0" smtClean="0"/>
          </a:p>
          <a:p>
            <a:pPr lvl="1"/>
            <a:r>
              <a:rPr lang="en-US" sz="3600" dirty="0" smtClean="0"/>
              <a:t>You </a:t>
            </a:r>
            <a:r>
              <a:rPr lang="en-US" sz="3600" dirty="0"/>
              <a:t>may need to perform these steps every six to eight hours for the first 24 hours. </a:t>
            </a:r>
            <a:endParaRPr lang="en-US" sz="3600" dirty="0" smtClean="0"/>
          </a:p>
          <a:p>
            <a:pPr lvl="1"/>
            <a:r>
              <a:rPr lang="en-US" sz="3600" dirty="0" smtClean="0"/>
              <a:t>After </a:t>
            </a:r>
            <a:r>
              <a:rPr lang="en-US" sz="3600" dirty="0"/>
              <a:t>that, change the dressing and apply ointment daily.</a:t>
            </a:r>
          </a:p>
          <a:p>
            <a:endParaRPr lang="en-US" dirty="0"/>
          </a:p>
        </p:txBody>
      </p:sp>
      <p:pic>
        <p:nvPicPr>
          <p:cNvPr id="4" name="Picture 3"/>
          <p:cNvPicPr>
            <a:picLocks noChangeAspect="1"/>
          </p:cNvPicPr>
          <p:nvPr/>
        </p:nvPicPr>
        <p:blipFill>
          <a:blip r:embed="rId3"/>
          <a:stretch>
            <a:fillRect/>
          </a:stretch>
        </p:blipFill>
        <p:spPr>
          <a:xfrm>
            <a:off x="0" y="6530"/>
            <a:ext cx="4211890" cy="6851469"/>
          </a:xfrm>
          <a:prstGeom prst="rect">
            <a:avLst/>
          </a:prstGeom>
        </p:spPr>
      </p:pic>
    </p:spTree>
    <p:extLst>
      <p:ext uri="{BB962C8B-B14F-4D97-AF65-F5344CB8AC3E}">
        <p14:creationId xmlns:p14="http://schemas.microsoft.com/office/powerpoint/2010/main" val="2479378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Preventing Blisters</a:t>
            </a:r>
            <a:endParaRPr lang="en-US" sz="3600" dirty="0"/>
          </a:p>
        </p:txBody>
      </p:sp>
      <p:sp>
        <p:nvSpPr>
          <p:cNvPr id="3" name="Content Placeholder 2"/>
          <p:cNvSpPr>
            <a:spLocks noGrp="1"/>
          </p:cNvSpPr>
          <p:nvPr>
            <p:ph idx="1"/>
          </p:nvPr>
        </p:nvSpPr>
        <p:spPr>
          <a:xfrm>
            <a:off x="2339340" y="5130800"/>
            <a:ext cx="6477000" cy="1600200"/>
          </a:xfrm>
        </p:spPr>
        <p:txBody>
          <a:bodyPr>
            <a:normAutofit/>
          </a:bodyPr>
          <a:lstStyle/>
          <a:p>
            <a:r>
              <a:rPr lang="en-US" sz="2000" dirty="0" smtClean="0"/>
              <a:t>Friction can also be reduced by wearing two pairs of socks.</a:t>
            </a:r>
          </a:p>
          <a:p>
            <a:r>
              <a:rPr lang="en-US" sz="2000" dirty="0" smtClean="0"/>
              <a:t>Place Moleskin on sensitive areas were the friction may occur.</a:t>
            </a:r>
          </a:p>
          <a:p>
            <a:endParaRPr lang="en-US" dirty="0" smtClean="0"/>
          </a:p>
        </p:txBody>
      </p:sp>
      <p:pic>
        <p:nvPicPr>
          <p:cNvPr id="4" name="Picture 3"/>
          <p:cNvPicPr>
            <a:picLocks noChangeAspect="1"/>
          </p:cNvPicPr>
          <p:nvPr/>
        </p:nvPicPr>
        <p:blipFill>
          <a:blip r:embed="rId2"/>
          <a:stretch>
            <a:fillRect/>
          </a:stretch>
        </p:blipFill>
        <p:spPr>
          <a:xfrm>
            <a:off x="2324100" y="1018006"/>
            <a:ext cx="6136138" cy="4086668"/>
          </a:xfrm>
          <a:prstGeom prst="rect">
            <a:avLst/>
          </a:prstGeom>
        </p:spPr>
      </p:pic>
    </p:spTree>
    <p:extLst>
      <p:ext uri="{BB962C8B-B14F-4D97-AF65-F5344CB8AC3E}">
        <p14:creationId xmlns:p14="http://schemas.microsoft.com/office/powerpoint/2010/main" val="42659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340" y="76200"/>
            <a:ext cx="6477000" cy="744538"/>
          </a:xfrm>
        </p:spPr>
        <p:txBody>
          <a:bodyPr/>
          <a:lstStyle/>
          <a:p>
            <a:r>
              <a:rPr lang="en-US" sz="3600" dirty="0" smtClean="0"/>
              <a:t>Winter Camping Clothes</a:t>
            </a:r>
            <a:endParaRPr lang="en-US" dirty="0"/>
          </a:p>
        </p:txBody>
      </p:sp>
      <p:sp>
        <p:nvSpPr>
          <p:cNvPr id="3" name="Content Placeholder 2"/>
          <p:cNvSpPr>
            <a:spLocks noGrp="1"/>
          </p:cNvSpPr>
          <p:nvPr>
            <p:ph idx="1"/>
          </p:nvPr>
        </p:nvSpPr>
        <p:spPr>
          <a:xfrm>
            <a:off x="2354580" y="4724400"/>
            <a:ext cx="6477000" cy="1981200"/>
          </a:xfrm>
        </p:spPr>
        <p:txBody>
          <a:bodyPr/>
          <a:lstStyle/>
          <a:p>
            <a:r>
              <a:rPr lang="en-US" sz="2000" dirty="0" smtClean="0"/>
              <a:t>There are three layers of winter camping clothing:</a:t>
            </a:r>
          </a:p>
          <a:p>
            <a:pPr lvl="1"/>
            <a:r>
              <a:rPr lang="en-US" sz="1600" b="1" dirty="0" smtClean="0"/>
              <a:t>Wicking</a:t>
            </a:r>
            <a:r>
              <a:rPr lang="en-US" sz="1600" dirty="0" smtClean="0"/>
              <a:t> – This is the Inner layer worn next to your body.</a:t>
            </a:r>
          </a:p>
          <a:p>
            <a:pPr lvl="1"/>
            <a:r>
              <a:rPr lang="en-US" sz="1600" b="1" dirty="0" smtClean="0"/>
              <a:t>Warmth</a:t>
            </a:r>
            <a:r>
              <a:rPr lang="en-US" sz="1600" dirty="0" smtClean="0"/>
              <a:t> – This is the Middle layer worn between the Inner (Wicking) and Outer (Wind And Waterproofing) layers.</a:t>
            </a:r>
          </a:p>
          <a:p>
            <a:pPr lvl="1"/>
            <a:r>
              <a:rPr lang="en-US" sz="1600" b="1" dirty="0" smtClean="0"/>
              <a:t>Wind And Waterproofing</a:t>
            </a:r>
            <a:r>
              <a:rPr lang="en-US" sz="1600" dirty="0" smtClean="0"/>
              <a:t> – This is the Outer layer worn over the Middle (Warmth) layer.</a:t>
            </a:r>
          </a:p>
          <a:p>
            <a:endParaRPr lang="en-US" sz="2000" dirty="0"/>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0043"/>
          <a:stretch/>
        </p:blipFill>
        <p:spPr>
          <a:xfrm>
            <a:off x="3276600" y="743484"/>
            <a:ext cx="4419600" cy="3980916"/>
          </a:xfrm>
          <a:prstGeom prst="rect">
            <a:avLst/>
          </a:prstGeom>
        </p:spPr>
      </p:pic>
    </p:spTree>
    <p:extLst>
      <p:ext uri="{BB962C8B-B14F-4D97-AF65-F5344CB8AC3E}">
        <p14:creationId xmlns:p14="http://schemas.microsoft.com/office/powerpoint/2010/main" val="2281192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Burns</a:t>
            </a:r>
            <a:endParaRPr lang="en-US" sz="3600" dirty="0"/>
          </a:p>
        </p:txBody>
      </p:sp>
      <p:sp>
        <p:nvSpPr>
          <p:cNvPr id="6" name="Content Placeholder 5"/>
          <p:cNvSpPr>
            <a:spLocks noGrp="1"/>
          </p:cNvSpPr>
          <p:nvPr>
            <p:ph idx="1"/>
          </p:nvPr>
        </p:nvSpPr>
        <p:spPr>
          <a:xfrm>
            <a:off x="2362200" y="4114800"/>
            <a:ext cx="6477000" cy="1905000"/>
          </a:xfrm>
        </p:spPr>
        <p:txBody>
          <a:bodyPr/>
          <a:lstStyle/>
          <a:p>
            <a:r>
              <a:rPr lang="en-US" sz="2000" dirty="0">
                <a:latin typeface="Arial" panose="020B0604020202020204" pitchFamily="34" charset="0"/>
                <a:cs typeface="Arial" panose="020B0604020202020204" pitchFamily="34" charset="0"/>
              </a:rPr>
              <a:t>The type of burn is not based on the cause of it. Scalding, for example, can cause all three burns, depending on how hot    the liquid is and how long it stays in contact with the skin.</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038225"/>
            <a:ext cx="6016315" cy="2784896"/>
          </a:xfrm>
          <a:prstGeom prst="rect">
            <a:avLst/>
          </a:prstGeom>
        </p:spPr>
      </p:pic>
    </p:spTree>
    <p:extLst>
      <p:ext uri="{BB962C8B-B14F-4D97-AF65-F5344CB8AC3E}">
        <p14:creationId xmlns:p14="http://schemas.microsoft.com/office/powerpoint/2010/main" val="3520212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How Bad is the Burn?</a:t>
            </a:r>
            <a:endParaRPr lang="en-US" sz="3600" dirty="0"/>
          </a:p>
        </p:txBody>
      </p:sp>
      <p:sp>
        <p:nvSpPr>
          <p:cNvPr id="7" name="Content Placeholder 6"/>
          <p:cNvSpPr>
            <a:spLocks noGrp="1"/>
          </p:cNvSpPr>
          <p:nvPr>
            <p:ph idx="1"/>
          </p:nvPr>
        </p:nvSpPr>
        <p:spPr>
          <a:xfrm>
            <a:off x="4572000" y="1038225"/>
            <a:ext cx="4419600" cy="5286375"/>
          </a:xfrm>
        </p:spPr>
        <p:txBody>
          <a:bodyPr>
            <a:normAutofit lnSpcReduction="10000"/>
          </a:bodyPr>
          <a:lstStyle/>
          <a:p>
            <a:pPr marL="342900" indent="-342900">
              <a:buFont typeface="Arial" panose="020B0604020202020204" pitchFamily="34" charset="0"/>
              <a:buChar char="•"/>
            </a:pPr>
            <a:r>
              <a:rPr lang="en-US" sz="2000" b="1" dirty="0">
                <a:solidFill>
                  <a:schemeClr val="tx1"/>
                </a:solidFill>
                <a:cs typeface="Arial" panose="020B0604020202020204" pitchFamily="34" charset="0"/>
              </a:rPr>
              <a:t>First</a:t>
            </a:r>
            <a:r>
              <a:rPr lang="en-US" sz="2000" dirty="0">
                <a:solidFill>
                  <a:schemeClr val="tx1"/>
                </a:solidFill>
                <a:cs typeface="Arial" panose="020B0604020202020204" pitchFamily="34" charset="0"/>
              </a:rPr>
              <a:t>-</a:t>
            </a:r>
            <a:r>
              <a:rPr lang="en-US" sz="2000" b="1" dirty="0">
                <a:solidFill>
                  <a:schemeClr val="tx1"/>
                </a:solidFill>
                <a:cs typeface="Arial" panose="020B0604020202020204" pitchFamily="34" charset="0"/>
              </a:rPr>
              <a:t>degree burns</a:t>
            </a:r>
            <a:r>
              <a:rPr lang="en-US" sz="2000" dirty="0">
                <a:solidFill>
                  <a:schemeClr val="tx1"/>
                </a:solidFill>
                <a:cs typeface="Arial" panose="020B0604020202020204" pitchFamily="34" charset="0"/>
              </a:rPr>
              <a:t> </a:t>
            </a:r>
            <a:r>
              <a:rPr lang="en-US" sz="2000" dirty="0" smtClean="0">
                <a:solidFill>
                  <a:schemeClr val="tx1"/>
                </a:solidFill>
                <a:cs typeface="Arial" panose="020B0604020202020204" pitchFamily="34" charset="0"/>
              </a:rPr>
              <a:t>affect the epidermis and are considered </a:t>
            </a:r>
            <a:r>
              <a:rPr lang="en-US" sz="2000" dirty="0">
                <a:solidFill>
                  <a:schemeClr val="tx1"/>
                </a:solidFill>
                <a:cs typeface="Arial" panose="020B0604020202020204" pitchFamily="34" charset="0"/>
              </a:rPr>
              <a:t>mild compared to other burns</a:t>
            </a:r>
            <a:r>
              <a:rPr lang="en-US" sz="2000" dirty="0" smtClean="0">
                <a:solidFill>
                  <a:schemeClr val="tx1"/>
                </a:solidFill>
                <a:cs typeface="Arial" panose="020B0604020202020204" pitchFamily="34" charset="0"/>
              </a:rPr>
              <a:t>.</a:t>
            </a:r>
          </a:p>
          <a:p>
            <a:pPr marL="1085850" lvl="1" indent="-342900">
              <a:buFont typeface="Arial" panose="020B0604020202020204" pitchFamily="34" charset="0"/>
              <a:buChar char="•"/>
            </a:pPr>
            <a:r>
              <a:rPr lang="en-US" sz="2000" dirty="0" smtClean="0">
                <a:cs typeface="Arial" panose="020B0604020202020204" pitchFamily="34" charset="0"/>
              </a:rPr>
              <a:t>Red, non-blistered skin.</a:t>
            </a:r>
            <a:r>
              <a:rPr lang="en-US" sz="2000" dirty="0" smtClean="0">
                <a:solidFill>
                  <a:schemeClr val="tx1"/>
                </a:solidFill>
                <a:cs typeface="Arial" panose="020B0604020202020204" pitchFamily="34" charset="0"/>
              </a:rPr>
              <a:t> </a:t>
            </a:r>
          </a:p>
          <a:p>
            <a:pPr marL="342900" indent="-342900">
              <a:buFont typeface="Arial" panose="020B0604020202020204" pitchFamily="34" charset="0"/>
              <a:buChar char="•"/>
            </a:pPr>
            <a:r>
              <a:rPr lang="en-US" sz="2000" b="1" dirty="0" smtClean="0">
                <a:solidFill>
                  <a:schemeClr val="tx1"/>
                </a:solidFill>
                <a:cs typeface="Arial" panose="020B0604020202020204" pitchFamily="34" charset="0"/>
              </a:rPr>
              <a:t>Second</a:t>
            </a:r>
            <a:r>
              <a:rPr lang="en-US" sz="2000" dirty="0" smtClean="0">
                <a:solidFill>
                  <a:schemeClr val="tx1"/>
                </a:solidFill>
                <a:cs typeface="Arial" panose="020B0604020202020204" pitchFamily="34" charset="0"/>
              </a:rPr>
              <a:t>-</a:t>
            </a:r>
            <a:r>
              <a:rPr lang="en-US" sz="2000" b="1" dirty="0" smtClean="0">
                <a:solidFill>
                  <a:schemeClr val="tx1"/>
                </a:solidFill>
                <a:cs typeface="Arial" panose="020B0604020202020204" pitchFamily="34" charset="0"/>
              </a:rPr>
              <a:t>degree </a:t>
            </a:r>
            <a:r>
              <a:rPr lang="en-US" sz="2000" b="1" dirty="0">
                <a:solidFill>
                  <a:schemeClr val="tx1"/>
                </a:solidFill>
                <a:cs typeface="Arial" panose="020B0604020202020204" pitchFamily="34" charset="0"/>
              </a:rPr>
              <a:t>burns</a:t>
            </a:r>
            <a:r>
              <a:rPr lang="en-US" sz="2000" dirty="0">
                <a:solidFill>
                  <a:schemeClr val="tx1"/>
                </a:solidFill>
                <a:cs typeface="Arial" panose="020B0604020202020204" pitchFamily="34" charset="0"/>
              </a:rPr>
              <a:t> (partial thickness burns) affect the </a:t>
            </a:r>
            <a:r>
              <a:rPr lang="en-US" sz="2000" dirty="0" smtClean="0">
                <a:solidFill>
                  <a:schemeClr val="tx1"/>
                </a:solidFill>
                <a:cs typeface="Arial" panose="020B0604020202020204" pitchFamily="34" charset="0"/>
              </a:rPr>
              <a:t>epidermis and the dermis (lower </a:t>
            </a:r>
            <a:r>
              <a:rPr lang="en-US" sz="2000" dirty="0">
                <a:solidFill>
                  <a:schemeClr val="tx1"/>
                </a:solidFill>
                <a:cs typeface="Arial" panose="020B0604020202020204" pitchFamily="34" charset="0"/>
              </a:rPr>
              <a:t>layer of skin). </a:t>
            </a:r>
            <a:r>
              <a:rPr lang="en-US" sz="2000" dirty="0" smtClean="0">
                <a:solidFill>
                  <a:schemeClr val="tx1"/>
                </a:solidFill>
                <a:cs typeface="Arial" panose="020B0604020202020204" pitchFamily="34" charset="0"/>
              </a:rPr>
              <a:t>They cause </a:t>
            </a:r>
            <a:r>
              <a:rPr lang="en-US" sz="2000" dirty="0">
                <a:solidFill>
                  <a:schemeClr val="tx1"/>
                </a:solidFill>
                <a:cs typeface="Arial" panose="020B0604020202020204" pitchFamily="34" charset="0"/>
              </a:rPr>
              <a:t>pain, redness, swelling, and </a:t>
            </a:r>
            <a:r>
              <a:rPr lang="en-US" sz="2000" dirty="0" smtClean="0">
                <a:solidFill>
                  <a:schemeClr val="tx1"/>
                </a:solidFill>
                <a:cs typeface="Arial" panose="020B0604020202020204" pitchFamily="34" charset="0"/>
              </a:rPr>
              <a:t>blistering</a:t>
            </a:r>
            <a:r>
              <a:rPr lang="en-US" sz="2000" dirty="0">
                <a:solidFill>
                  <a:schemeClr val="tx1"/>
                </a:solidFill>
                <a:cs typeface="Arial" panose="020B0604020202020204" pitchFamily="34" charset="0"/>
              </a:rPr>
              <a:t>. </a:t>
            </a:r>
            <a:endParaRPr lang="en-US" sz="2000" dirty="0" smtClean="0">
              <a:solidFill>
                <a:schemeClr val="tx1"/>
              </a:solidFill>
              <a:cs typeface="Arial" panose="020B0604020202020204" pitchFamily="34" charset="0"/>
            </a:endParaRPr>
          </a:p>
          <a:p>
            <a:pPr marL="1085850" lvl="1" indent="-342900">
              <a:buFont typeface="Arial" panose="020B0604020202020204" pitchFamily="34" charset="0"/>
              <a:buChar char="•"/>
            </a:pPr>
            <a:r>
              <a:rPr lang="en-US" sz="2000" dirty="0" smtClean="0">
                <a:cs typeface="Arial" panose="020B0604020202020204" pitchFamily="34" charset="0"/>
              </a:rPr>
              <a:t>Blisters and some thickening of the skin.</a:t>
            </a:r>
            <a:endParaRPr lang="en-US" sz="2000" dirty="0" smtClean="0">
              <a:solidFill>
                <a:schemeClr val="tx1"/>
              </a:solidFill>
              <a:cs typeface="Arial" panose="020B0604020202020204" pitchFamily="34" charset="0"/>
            </a:endParaRPr>
          </a:p>
          <a:p>
            <a:pPr marL="342900" indent="-342900">
              <a:buFont typeface="Arial" panose="020B0604020202020204" pitchFamily="34" charset="0"/>
              <a:buChar char="•"/>
            </a:pPr>
            <a:r>
              <a:rPr lang="en-US" sz="2000" b="1" dirty="0" smtClean="0">
                <a:solidFill>
                  <a:schemeClr val="tx1"/>
                </a:solidFill>
                <a:cs typeface="Arial" panose="020B0604020202020204" pitchFamily="34" charset="0"/>
              </a:rPr>
              <a:t>Third</a:t>
            </a:r>
            <a:r>
              <a:rPr lang="en-US" sz="2000" dirty="0" smtClean="0">
                <a:solidFill>
                  <a:schemeClr val="tx1"/>
                </a:solidFill>
                <a:cs typeface="Arial" panose="020B0604020202020204" pitchFamily="34" charset="0"/>
              </a:rPr>
              <a:t>-</a:t>
            </a:r>
            <a:r>
              <a:rPr lang="en-US" sz="2000" b="1" dirty="0" smtClean="0">
                <a:solidFill>
                  <a:schemeClr val="tx1"/>
                </a:solidFill>
                <a:cs typeface="Arial" panose="020B0604020202020204" pitchFamily="34" charset="0"/>
              </a:rPr>
              <a:t>degree </a:t>
            </a:r>
            <a:r>
              <a:rPr lang="en-US" sz="2000" b="1" dirty="0">
                <a:solidFill>
                  <a:schemeClr val="tx1"/>
                </a:solidFill>
                <a:cs typeface="Arial" panose="020B0604020202020204" pitchFamily="34" charset="0"/>
              </a:rPr>
              <a:t>burns</a:t>
            </a:r>
            <a:r>
              <a:rPr lang="en-US" sz="2000" dirty="0">
                <a:solidFill>
                  <a:schemeClr val="tx1"/>
                </a:solidFill>
                <a:cs typeface="Arial" panose="020B0604020202020204" pitchFamily="34" charset="0"/>
              </a:rPr>
              <a:t> (</a:t>
            </a:r>
            <a:r>
              <a:rPr lang="en-US" sz="2000" dirty="0" smtClean="0">
                <a:solidFill>
                  <a:schemeClr val="tx1"/>
                </a:solidFill>
                <a:cs typeface="Arial" panose="020B0604020202020204" pitchFamily="34" charset="0"/>
              </a:rPr>
              <a:t>full thickness burns</a:t>
            </a:r>
            <a:r>
              <a:rPr lang="en-US" sz="2000" dirty="0">
                <a:solidFill>
                  <a:schemeClr val="tx1"/>
                </a:solidFill>
                <a:cs typeface="Arial" panose="020B0604020202020204" pitchFamily="34" charset="0"/>
              </a:rPr>
              <a:t>) go through </a:t>
            </a:r>
            <a:r>
              <a:rPr lang="en-US" sz="2000" dirty="0" smtClean="0">
                <a:solidFill>
                  <a:schemeClr val="tx1"/>
                </a:solidFill>
                <a:cs typeface="Arial" panose="020B0604020202020204" pitchFamily="34" charset="0"/>
              </a:rPr>
              <a:t>the </a:t>
            </a:r>
            <a:r>
              <a:rPr lang="en-US" sz="2000" dirty="0">
                <a:solidFill>
                  <a:schemeClr val="tx1"/>
                </a:solidFill>
                <a:cs typeface="Arial" panose="020B0604020202020204" pitchFamily="34" charset="0"/>
              </a:rPr>
              <a:t>dermis and </a:t>
            </a:r>
            <a:r>
              <a:rPr lang="en-US" sz="2000" dirty="0" smtClean="0">
                <a:solidFill>
                  <a:schemeClr val="tx1"/>
                </a:solidFill>
                <a:cs typeface="Arial" panose="020B0604020202020204" pitchFamily="34" charset="0"/>
              </a:rPr>
              <a:t>affect </a:t>
            </a:r>
            <a:r>
              <a:rPr lang="en-US" sz="2000" dirty="0">
                <a:solidFill>
                  <a:schemeClr val="tx1"/>
                </a:solidFill>
                <a:cs typeface="Arial" panose="020B0604020202020204" pitchFamily="34" charset="0"/>
              </a:rPr>
              <a:t>deeper </a:t>
            </a:r>
            <a:r>
              <a:rPr lang="en-US" sz="2000" dirty="0" smtClean="0">
                <a:solidFill>
                  <a:schemeClr val="tx1"/>
                </a:solidFill>
                <a:cs typeface="Arial" panose="020B0604020202020204" pitchFamily="34" charset="0"/>
              </a:rPr>
              <a:t>tissues.</a:t>
            </a:r>
          </a:p>
          <a:p>
            <a:pPr marL="1085850" lvl="1" indent="-342900">
              <a:buFont typeface="Arial" panose="020B0604020202020204" pitchFamily="34" charset="0"/>
              <a:buChar char="•"/>
            </a:pPr>
            <a:r>
              <a:rPr lang="en-US" sz="2000" dirty="0" smtClean="0"/>
              <a:t>Widespread </a:t>
            </a:r>
            <a:r>
              <a:rPr lang="en-US" sz="2000" dirty="0"/>
              <a:t>thickness with </a:t>
            </a:r>
            <a:r>
              <a:rPr lang="en-US" sz="2000" dirty="0" smtClean="0"/>
              <a:t>a white</a:t>
            </a:r>
            <a:r>
              <a:rPr lang="en-US" sz="2000" dirty="0"/>
              <a:t>, leathery </a:t>
            </a:r>
            <a:r>
              <a:rPr lang="en-US" sz="2000" dirty="0" smtClean="0"/>
              <a:t>appearance.</a:t>
            </a:r>
            <a:endParaRPr lang="en-US" sz="2000" dirty="0"/>
          </a:p>
          <a:p>
            <a:pPr marL="342900" indent="-342900">
              <a:buFont typeface="Arial" panose="020B0604020202020204" pitchFamily="34" charset="0"/>
              <a:buChar char="•"/>
            </a:pPr>
            <a:endParaRPr lang="en-US" sz="2000" b="1" dirty="0">
              <a:solidFill>
                <a:schemeClr val="tx1"/>
              </a:solidFill>
              <a:cs typeface="Arial" panose="020B0604020202020204" pitchFamily="34" charset="0"/>
            </a:endParaRPr>
          </a:p>
        </p:txBody>
      </p:sp>
      <p:pic>
        <p:nvPicPr>
          <p:cNvPr id="9" name="Content Placeholder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23825" y="1022985"/>
            <a:ext cx="4257675" cy="4906963"/>
          </a:xfrm>
          <a:prstGeom prst="rect">
            <a:avLst/>
          </a:prstGeom>
        </p:spPr>
      </p:pic>
    </p:spTree>
    <p:extLst>
      <p:ext uri="{BB962C8B-B14F-4D97-AF65-F5344CB8AC3E}">
        <p14:creationId xmlns:p14="http://schemas.microsoft.com/office/powerpoint/2010/main" val="2822536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3"/>
            <a:ext cx="6667500" cy="715962"/>
          </a:xfrm>
        </p:spPr>
        <p:txBody>
          <a:bodyPr>
            <a:noAutofit/>
          </a:bodyPr>
          <a:lstStyle/>
          <a:p>
            <a:r>
              <a:rPr lang="en-US" sz="3600" dirty="0" smtClean="0"/>
              <a:t>Minor burns/scalds (1</a:t>
            </a:r>
            <a:r>
              <a:rPr lang="en-US" sz="3600" baseline="30000" dirty="0" smtClean="0"/>
              <a:t>st</a:t>
            </a:r>
            <a:r>
              <a:rPr lang="en-US" sz="3600" dirty="0" smtClean="0"/>
              <a:t> degree) </a:t>
            </a:r>
            <a:endParaRPr lang="en-US" sz="3600" dirty="0"/>
          </a:p>
        </p:txBody>
      </p:sp>
      <p:sp>
        <p:nvSpPr>
          <p:cNvPr id="3" name="Content Placeholder 2"/>
          <p:cNvSpPr>
            <a:spLocks noGrp="1"/>
          </p:cNvSpPr>
          <p:nvPr>
            <p:ph idx="1"/>
          </p:nvPr>
        </p:nvSpPr>
        <p:spPr>
          <a:xfrm>
            <a:off x="4724400" y="1219200"/>
            <a:ext cx="4419600" cy="4267200"/>
          </a:xfrm>
        </p:spPr>
        <p:txBody>
          <a:bodyPr>
            <a:normAutofit/>
          </a:bodyPr>
          <a:lstStyle/>
          <a:p>
            <a:r>
              <a:rPr lang="en-US" sz="2000" dirty="0" smtClean="0"/>
              <a:t>A first degree burn is reddened skin without blisters. </a:t>
            </a:r>
          </a:p>
          <a:p>
            <a:r>
              <a:rPr lang="en-US" sz="2000" dirty="0"/>
              <a:t>Immediately put the burned part in cold tap water </a:t>
            </a:r>
            <a:r>
              <a:rPr lang="en-US" sz="2000" dirty="0" smtClean="0"/>
              <a:t>for </a:t>
            </a:r>
            <a:r>
              <a:rPr lang="en-US" sz="2000" dirty="0"/>
              <a:t>10 minutes. </a:t>
            </a:r>
            <a:endParaRPr lang="en-US" sz="2000" dirty="0" smtClean="0"/>
          </a:p>
          <a:p>
            <a:r>
              <a:rPr lang="en-US" sz="2000" dirty="0" smtClean="0"/>
              <a:t>This </a:t>
            </a:r>
            <a:r>
              <a:rPr lang="en-US" sz="2000" dirty="0"/>
              <a:t>will lessen the depth of the burn and relieve pain. </a:t>
            </a:r>
          </a:p>
          <a:p>
            <a:endParaRPr lang="en-US" sz="2000" dirty="0" smtClean="0"/>
          </a:p>
          <a:p>
            <a:endParaRPr lang="en-US" sz="2000" dirty="0"/>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57200" y="1246551"/>
            <a:ext cx="4038600" cy="3028950"/>
          </a:xfrm>
        </p:spPr>
      </p:pic>
    </p:spTree>
    <p:extLst>
      <p:ext uri="{BB962C8B-B14F-4D97-AF65-F5344CB8AC3E}">
        <p14:creationId xmlns:p14="http://schemas.microsoft.com/office/powerpoint/2010/main" val="287657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a:spLocks noChangeAspect="1"/>
          </p:cNvSpPr>
          <p:nvPr/>
        </p:nvSpPr>
        <p:spPr>
          <a:xfrm>
            <a:off x="152400" y="1219200"/>
            <a:ext cx="3374005" cy="2496433"/>
          </a:xfrm>
          <a:prstGeom prst="rect">
            <a:avLst/>
          </a:prstGeom>
          <a:blipFill>
            <a:blip r:embed="rId2" cstate="print"/>
            <a:stretch>
              <a:fillRect/>
            </a:stretch>
          </a:blipFill>
        </p:spPr>
        <p:txBody>
          <a:bodyPr wrap="square" lIns="0" tIns="0" rIns="0" bIns="0" rtlCol="0"/>
          <a:lstStyle/>
          <a:p>
            <a:endParaRPr sz="1588"/>
          </a:p>
        </p:txBody>
      </p:sp>
      <p:sp>
        <p:nvSpPr>
          <p:cNvPr id="2" name="Title 1"/>
          <p:cNvSpPr>
            <a:spLocks noGrp="1"/>
          </p:cNvSpPr>
          <p:nvPr>
            <p:ph type="title"/>
          </p:nvPr>
        </p:nvSpPr>
        <p:spPr/>
        <p:txBody>
          <a:bodyPr/>
          <a:lstStyle/>
          <a:p>
            <a:r>
              <a:rPr lang="en-US" sz="3600" dirty="0" smtClean="0"/>
              <a:t>2</a:t>
            </a:r>
            <a:r>
              <a:rPr lang="en-US" sz="3600" baseline="30000" dirty="0" smtClean="0"/>
              <a:t>nd</a:t>
            </a:r>
            <a:r>
              <a:rPr lang="en-US" sz="3600" dirty="0" smtClean="0"/>
              <a:t> Degree Burns</a:t>
            </a:r>
            <a:endParaRPr lang="en-US" sz="3600" dirty="0"/>
          </a:p>
        </p:txBody>
      </p:sp>
      <p:sp>
        <p:nvSpPr>
          <p:cNvPr id="11" name="Content Placeholder 7"/>
          <p:cNvSpPr>
            <a:spLocks noGrp="1"/>
          </p:cNvSpPr>
          <p:nvPr>
            <p:ph idx="1"/>
          </p:nvPr>
        </p:nvSpPr>
        <p:spPr>
          <a:xfrm>
            <a:off x="3581400" y="1038225"/>
            <a:ext cx="5257800" cy="5514975"/>
          </a:xfrm>
        </p:spPr>
        <p:txBody>
          <a:bodyPr/>
          <a:lstStyle/>
          <a:p>
            <a:pPr>
              <a:buFont typeface="Arial" panose="020B0604020202020204" pitchFamily="34" charset="0"/>
              <a:buChar char="•"/>
            </a:pPr>
            <a:r>
              <a:rPr lang="en-US" sz="2000" dirty="0" smtClean="0">
                <a:solidFill>
                  <a:schemeClr val="tx1"/>
                </a:solidFill>
                <a:cs typeface="Arial" panose="020B0604020202020204" pitchFamily="34" charset="0"/>
              </a:rPr>
              <a:t>Symptoms:</a:t>
            </a:r>
          </a:p>
          <a:p>
            <a:pPr marL="1085850" lvl="1" indent="-342900">
              <a:buFont typeface="Arial" panose="020B0604020202020204" pitchFamily="34" charset="0"/>
              <a:buChar char="•"/>
            </a:pPr>
            <a:r>
              <a:rPr lang="en-US" sz="2000" dirty="0" smtClean="0">
                <a:solidFill>
                  <a:schemeClr val="tx1"/>
                </a:solidFill>
                <a:cs typeface="Arial" panose="020B0604020202020204" pitchFamily="34" charset="0"/>
              </a:rPr>
              <a:t>Causes the skin to blister and        become extremely red and sore. </a:t>
            </a:r>
          </a:p>
          <a:p>
            <a:pPr marL="1085850" lvl="1" indent="-342900">
              <a:buFont typeface="Arial" panose="020B0604020202020204" pitchFamily="34" charset="0"/>
              <a:buChar char="•"/>
            </a:pPr>
            <a:r>
              <a:rPr lang="en-US" sz="2000" dirty="0" smtClean="0">
                <a:solidFill>
                  <a:schemeClr val="tx1"/>
                </a:solidFill>
                <a:cs typeface="Arial" panose="020B0604020202020204" pitchFamily="34" charset="0"/>
              </a:rPr>
              <a:t>Some blisters pop open, giving the      burn a wet or weeping appearance.</a:t>
            </a:r>
          </a:p>
          <a:p>
            <a:pPr marL="342900" indent="-342900">
              <a:spcBef>
                <a:spcPts val="0"/>
              </a:spcBef>
              <a:buFont typeface="Arial" panose="020B0604020202020204" pitchFamily="34" charset="0"/>
              <a:buChar char="•"/>
            </a:pPr>
            <a:r>
              <a:rPr lang="en-US" sz="2000" dirty="0" smtClean="0">
                <a:solidFill>
                  <a:schemeClr val="tx1"/>
                </a:solidFill>
                <a:cs typeface="Arial" panose="020B0604020202020204" pitchFamily="34" charset="0"/>
              </a:rPr>
              <a:t>Treatment:</a:t>
            </a:r>
          </a:p>
          <a:p>
            <a:pPr marL="1028700" lvl="1">
              <a:buFont typeface="Arial" panose="020B0604020202020204" pitchFamily="34" charset="0"/>
              <a:buChar char="•"/>
            </a:pPr>
            <a:r>
              <a:rPr lang="en-US" sz="2000" dirty="0" smtClean="0">
                <a:cs typeface="Arial" panose="020B0604020202020204" pitchFamily="34" charset="0"/>
              </a:rPr>
              <a:t>Run the skin under cool water for 15 minutes or longer.</a:t>
            </a:r>
          </a:p>
          <a:p>
            <a:pPr marL="1028700" lvl="1">
              <a:buFont typeface="Arial" panose="020B0604020202020204" pitchFamily="34" charset="0"/>
              <a:buChar char="•"/>
            </a:pPr>
            <a:r>
              <a:rPr lang="en-US" sz="2000" dirty="0" smtClean="0">
                <a:cs typeface="Arial" panose="020B0604020202020204" pitchFamily="34" charset="0"/>
              </a:rPr>
              <a:t>Take over-the-counter pain medication (acetaminophen or ibuprofen)</a:t>
            </a:r>
          </a:p>
          <a:p>
            <a:pPr marL="1028700" lvl="1">
              <a:buFont typeface="Arial" panose="020B0604020202020204" pitchFamily="34" charset="0"/>
              <a:buChar char="•"/>
            </a:pPr>
            <a:r>
              <a:rPr lang="en-US" sz="2000" dirty="0" smtClean="0">
                <a:cs typeface="Arial" panose="020B0604020202020204" pitchFamily="34" charset="0"/>
              </a:rPr>
              <a:t>Apply antibiotic cream to blisters.</a:t>
            </a:r>
          </a:p>
          <a:p>
            <a:pPr marL="1028700" lvl="1">
              <a:buFont typeface="Arial" panose="020B0604020202020204" pitchFamily="34" charset="0"/>
              <a:buChar char="•"/>
            </a:pPr>
            <a:r>
              <a:rPr lang="en-US" sz="2000" dirty="0" smtClean="0">
                <a:cs typeface="Arial" panose="020B0604020202020204" pitchFamily="34" charset="0"/>
              </a:rPr>
              <a:t>Seek emergency medical treatment if the burn affects a widespread area, such as any of the following: Face, hands, buttocks, groin, feet.</a:t>
            </a:r>
          </a:p>
          <a:p>
            <a:pPr marL="1085850" lvl="1"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552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Frost Nip</a:t>
            </a:r>
            <a:endParaRPr lang="en-US" sz="3600" dirty="0"/>
          </a:p>
        </p:txBody>
      </p:sp>
      <p:sp>
        <p:nvSpPr>
          <p:cNvPr id="10" name="Content Placeholder 9"/>
          <p:cNvSpPr>
            <a:spLocks noGrp="1"/>
          </p:cNvSpPr>
          <p:nvPr>
            <p:ph idx="1"/>
          </p:nvPr>
        </p:nvSpPr>
        <p:spPr>
          <a:xfrm>
            <a:off x="2356757" y="3679645"/>
            <a:ext cx="6477000" cy="2895600"/>
          </a:xfrm>
        </p:spPr>
        <p:txBody>
          <a:bodyPr>
            <a:normAutofit/>
          </a:bodyPr>
          <a:lstStyle/>
          <a:p>
            <a:pPr marL="342900" indent="-342900">
              <a:buFont typeface="Arial" panose="020B0604020202020204" pitchFamily="34" charset="0"/>
              <a:buChar char="•"/>
            </a:pPr>
            <a:r>
              <a:rPr lang="en-US" sz="2000" b="1" dirty="0" smtClean="0">
                <a:solidFill>
                  <a:schemeClr val="tx1"/>
                </a:solidFill>
                <a:cs typeface="Arial" panose="020B0604020202020204" pitchFamily="34" charset="0"/>
              </a:rPr>
              <a:t>Frost nip</a:t>
            </a:r>
            <a:r>
              <a:rPr lang="en-US" sz="2000" dirty="0">
                <a:solidFill>
                  <a:schemeClr val="tx1"/>
                </a:solidFill>
                <a:cs typeface="Arial" panose="020B0604020202020204" pitchFamily="34" charset="0"/>
              </a:rPr>
              <a:t> is an earlier and milder </a:t>
            </a:r>
            <a:r>
              <a:rPr lang="en-US" sz="2000" dirty="0" smtClean="0">
                <a:solidFill>
                  <a:schemeClr val="tx1"/>
                </a:solidFill>
                <a:cs typeface="Arial" panose="020B0604020202020204" pitchFamily="34" charset="0"/>
              </a:rPr>
              <a:t>case </a:t>
            </a:r>
            <a:r>
              <a:rPr lang="en-US" sz="2000" dirty="0">
                <a:solidFill>
                  <a:schemeClr val="tx1"/>
                </a:solidFill>
                <a:cs typeface="Arial" panose="020B0604020202020204" pitchFamily="34" charset="0"/>
              </a:rPr>
              <a:t>of frostbite. Usually the ears, </a:t>
            </a:r>
            <a:r>
              <a:rPr lang="en-US" sz="2000" dirty="0" smtClean="0">
                <a:solidFill>
                  <a:schemeClr val="tx1"/>
                </a:solidFill>
                <a:cs typeface="Arial" panose="020B0604020202020204" pitchFamily="34" charset="0"/>
              </a:rPr>
              <a:t>cheeks</a:t>
            </a:r>
            <a:r>
              <a:rPr lang="en-US" sz="2000" dirty="0">
                <a:solidFill>
                  <a:schemeClr val="tx1"/>
                </a:solidFill>
                <a:cs typeface="Arial" panose="020B0604020202020204" pitchFamily="34" charset="0"/>
              </a:rPr>
              <a:t>, nose, fingers and toes are </a:t>
            </a:r>
            <a:r>
              <a:rPr lang="en-US" sz="2000" dirty="0" smtClean="0">
                <a:solidFill>
                  <a:schemeClr val="tx1"/>
                </a:solidFill>
                <a:cs typeface="Arial" panose="020B0604020202020204" pitchFamily="34" charset="0"/>
              </a:rPr>
              <a:t>  affected</a:t>
            </a:r>
            <a:r>
              <a:rPr lang="en-US" sz="2000" dirty="0">
                <a:solidFill>
                  <a:schemeClr val="tx1"/>
                </a:solidFill>
                <a:cs typeface="Arial" panose="020B0604020202020204" pitchFamily="34" charset="0"/>
              </a:rPr>
              <a:t>. </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Skin white or numb.</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Don’t rub – hold against a warm body part.</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Change clothing and/or environment.</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Frost nip is a warning that you are not keeping warm enough!</a:t>
            </a:r>
            <a:r>
              <a:rPr lang="en-US" sz="2000" b="1" dirty="0"/>
              <a:t> </a:t>
            </a:r>
            <a:endParaRPr lang="en-US" sz="2000" dirty="0">
              <a:solidFill>
                <a:schemeClr val="tx1"/>
              </a:solidFill>
              <a:cs typeface="Arial" panose="020B0604020202020204" pitchFamily="34" charset="0"/>
            </a:endParaRPr>
          </a:p>
        </p:txBody>
      </p:sp>
      <p:sp>
        <p:nvSpPr>
          <p:cNvPr id="9" name="object 7"/>
          <p:cNvSpPr>
            <a:spLocks noChangeAspect="1"/>
          </p:cNvSpPr>
          <p:nvPr/>
        </p:nvSpPr>
        <p:spPr>
          <a:xfrm>
            <a:off x="4194448" y="914400"/>
            <a:ext cx="2736304" cy="2617471"/>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516531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Frostbite</a:t>
            </a:r>
            <a:endParaRPr lang="en-US" sz="3600" dirty="0"/>
          </a:p>
        </p:txBody>
      </p:sp>
      <p:sp>
        <p:nvSpPr>
          <p:cNvPr id="11" name="Content Placeholder 10"/>
          <p:cNvSpPr>
            <a:spLocks noGrp="1"/>
          </p:cNvSpPr>
          <p:nvPr>
            <p:ph idx="1"/>
          </p:nvPr>
        </p:nvSpPr>
        <p:spPr>
          <a:xfrm>
            <a:off x="4495800" y="1143000"/>
            <a:ext cx="4343400" cy="5181600"/>
          </a:xfrm>
        </p:spPr>
        <p:txBody>
          <a:bodyPr/>
          <a:lstStyle/>
          <a:p>
            <a:pPr marL="342900" indent="-342900">
              <a:buFont typeface="Arial" panose="020B0604020202020204" pitchFamily="34" charset="0"/>
              <a:buChar char="•"/>
            </a:pPr>
            <a:r>
              <a:rPr lang="en-US" sz="2000" dirty="0" smtClean="0">
                <a:solidFill>
                  <a:schemeClr val="tx1"/>
                </a:solidFill>
                <a:cs typeface="Arial" panose="020B0604020202020204" pitchFamily="34" charset="0"/>
              </a:rPr>
              <a:t>Mild Frostbite:</a:t>
            </a:r>
          </a:p>
          <a:p>
            <a:pPr lvl="1" indent="-342900">
              <a:buFont typeface="Arial" panose="020B0604020202020204" pitchFamily="34" charset="0"/>
              <a:buChar char="•"/>
            </a:pPr>
            <a:r>
              <a:rPr lang="en-US" sz="2000" dirty="0" smtClean="0">
                <a:solidFill>
                  <a:schemeClr val="tx1"/>
                </a:solidFill>
                <a:cs typeface="Arial" panose="020B0604020202020204" pitchFamily="34" charset="0"/>
              </a:rPr>
              <a:t>Skin looks waxy and white, gray, yellow, or bluish.</a:t>
            </a:r>
          </a:p>
          <a:p>
            <a:pPr lvl="1" indent="-342900">
              <a:buFont typeface="Arial" panose="020B0604020202020204" pitchFamily="34" charset="0"/>
              <a:buChar char="•"/>
            </a:pPr>
            <a:r>
              <a:rPr lang="en-US" sz="2000" dirty="0" smtClean="0">
                <a:solidFill>
                  <a:schemeClr val="tx1"/>
                </a:solidFill>
                <a:cs typeface="Arial" panose="020B0604020202020204" pitchFamily="34" charset="0"/>
              </a:rPr>
              <a:t>Area is numb or feels        tingly or aching.</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Severe Frostbite:</a:t>
            </a:r>
          </a:p>
          <a:p>
            <a:pPr lvl="1" indent="-342900">
              <a:buFont typeface="Arial" panose="020B0604020202020204" pitchFamily="34" charset="0"/>
              <a:buChar char="•"/>
            </a:pPr>
            <a:r>
              <a:rPr lang="en-US" sz="2000" dirty="0" smtClean="0">
                <a:solidFill>
                  <a:schemeClr val="tx1"/>
                </a:solidFill>
                <a:cs typeface="Arial" panose="020B0604020202020204" pitchFamily="34" charset="0"/>
              </a:rPr>
              <a:t>Area feels hard.</a:t>
            </a:r>
          </a:p>
          <a:p>
            <a:pPr lvl="1" indent="-342900">
              <a:buFont typeface="Arial" panose="020B0604020202020204" pitchFamily="34" charset="0"/>
              <a:buChar char="•"/>
            </a:pPr>
            <a:r>
              <a:rPr lang="en-US" sz="2000" dirty="0" smtClean="0">
                <a:solidFill>
                  <a:schemeClr val="tx1"/>
                </a:solidFill>
                <a:cs typeface="Arial" panose="020B0604020202020204" pitchFamily="34" charset="0"/>
              </a:rPr>
              <a:t>May become painless.</a:t>
            </a:r>
          </a:p>
          <a:p>
            <a:pPr lvl="1" indent="-342900">
              <a:buFont typeface="Arial" panose="020B0604020202020204" pitchFamily="34" charset="0"/>
              <a:buChar char="•"/>
            </a:pPr>
            <a:r>
              <a:rPr lang="en-US" sz="2000" dirty="0" smtClean="0">
                <a:solidFill>
                  <a:schemeClr val="tx1"/>
                </a:solidFill>
                <a:cs typeface="Arial" panose="020B0604020202020204" pitchFamily="34" charset="0"/>
              </a:rPr>
              <a:t>After warming, area becomes swollen and may blister.</a:t>
            </a:r>
            <a:endParaRPr lang="en-US" sz="2000" dirty="0">
              <a:solidFill>
                <a:schemeClr val="tx1"/>
              </a:solidFill>
              <a:cs typeface="Arial" panose="020B0604020202020204" pitchFamily="34" charset="0"/>
            </a:endParaRPr>
          </a:p>
        </p:txBody>
      </p:sp>
      <p:pic>
        <p:nvPicPr>
          <p:cNvPr id="7" name="Content Placeholder 6"/>
          <p:cNvPicPr>
            <a:picLocks noGrp="1" noChangeAspect="1"/>
          </p:cNvPicPr>
          <p:nvPr>
            <p:ph sz="half" idx="4294967295"/>
          </p:nvPr>
        </p:nvPicPr>
        <p:blipFill rotWithShape="1">
          <a:blip r:embed="rId2"/>
          <a:srcRect b="3542"/>
          <a:stretch/>
        </p:blipFill>
        <p:spPr>
          <a:xfrm>
            <a:off x="0" y="1219200"/>
            <a:ext cx="4440238" cy="3276600"/>
          </a:xfrm>
          <a:prstGeom prst="rect">
            <a:avLst/>
          </a:prstGeom>
        </p:spPr>
      </p:pic>
    </p:spTree>
    <p:extLst>
      <p:ext uri="{BB962C8B-B14F-4D97-AF65-F5344CB8AC3E}">
        <p14:creationId xmlns:p14="http://schemas.microsoft.com/office/powerpoint/2010/main" val="205386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First Aid for Frostbite</a:t>
            </a:r>
            <a:endParaRPr lang="en-US" sz="3600" dirty="0"/>
          </a:p>
        </p:txBody>
      </p:sp>
      <p:sp>
        <p:nvSpPr>
          <p:cNvPr id="9" name="Content Placeholder 8"/>
          <p:cNvSpPr>
            <a:spLocks noGrp="1"/>
          </p:cNvSpPr>
          <p:nvPr>
            <p:ph idx="1"/>
          </p:nvPr>
        </p:nvSpPr>
        <p:spPr>
          <a:xfrm>
            <a:off x="3505200" y="1143000"/>
            <a:ext cx="5334000" cy="5181600"/>
          </a:xfrm>
        </p:spPr>
        <p:txBody>
          <a:bodyPr>
            <a:normAutofit/>
          </a:bodyPr>
          <a:lstStyle/>
          <a:p>
            <a:pPr marL="342900" indent="-342900">
              <a:buFont typeface="Arial" panose="020B0604020202020204" pitchFamily="34" charset="0"/>
              <a:buChar char="•"/>
            </a:pPr>
            <a:r>
              <a:rPr lang="en-US" sz="2000" dirty="0" smtClean="0">
                <a:solidFill>
                  <a:schemeClr val="tx1"/>
                </a:solidFill>
                <a:cs typeface="Arial" panose="020B0604020202020204" pitchFamily="34" charset="0"/>
              </a:rPr>
              <a:t>Move victim to warm environment.</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Hold frostbitten area in hands to warm – do not rub.</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Remove any tight clothing or jewelry  around area.</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Put dry gauze or fluffy cloth between   frostbitten fingers or toes.</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Do not use heat lamp, campfire, or    heating pad to rewarm.</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Seek medical attention immediately.</a:t>
            </a:r>
            <a:endParaRPr lang="en-US" sz="2000" dirty="0">
              <a:solidFill>
                <a:schemeClr val="tx1"/>
              </a:solidFill>
              <a:cs typeface="Arial" panose="020B0604020202020204" pitchFamily="34" charset="0"/>
            </a:endParaRPr>
          </a:p>
        </p:txBody>
      </p:sp>
      <p:sp>
        <p:nvSpPr>
          <p:cNvPr id="8" name="object 4"/>
          <p:cNvSpPr>
            <a:spLocks noChangeAspect="1"/>
          </p:cNvSpPr>
          <p:nvPr/>
        </p:nvSpPr>
        <p:spPr>
          <a:xfrm>
            <a:off x="228600" y="1147354"/>
            <a:ext cx="3089081" cy="3888432"/>
          </a:xfrm>
          <a:prstGeom prst="rect">
            <a:avLst/>
          </a:prstGeom>
          <a:blipFill>
            <a:blip r:embed="rId2" cstate="print"/>
            <a:srcRect/>
            <a:stretch>
              <a:fillRect t="-15563" b="-5203"/>
            </a:stretch>
          </a:blipFill>
        </p:spPr>
        <p:txBody>
          <a:bodyPr wrap="square" lIns="0" tIns="0" rIns="0" bIns="0" rtlCol="0"/>
          <a:lstStyle/>
          <a:p>
            <a:endParaRPr sz="1588"/>
          </a:p>
        </p:txBody>
      </p:sp>
    </p:spTree>
    <p:extLst>
      <p:ext uri="{BB962C8B-B14F-4D97-AF65-F5344CB8AC3E}">
        <p14:creationId xmlns:p14="http://schemas.microsoft.com/office/powerpoint/2010/main" val="1726165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Prevention of Frostbite</a:t>
            </a:r>
            <a:endParaRPr lang="en-US" sz="3600" dirty="0"/>
          </a:p>
        </p:txBody>
      </p:sp>
      <p:sp>
        <p:nvSpPr>
          <p:cNvPr id="5" name="Content Placeholder 4"/>
          <p:cNvSpPr>
            <a:spLocks noGrp="1"/>
          </p:cNvSpPr>
          <p:nvPr>
            <p:ph idx="1"/>
          </p:nvPr>
        </p:nvSpPr>
        <p:spPr>
          <a:xfrm>
            <a:off x="2362200" y="1371600"/>
            <a:ext cx="6477000" cy="4953000"/>
          </a:xfrm>
        </p:spPr>
        <p:txBody>
          <a:bodyPr>
            <a:normAutofit/>
          </a:bodyPr>
          <a:lstStyle/>
          <a:p>
            <a:r>
              <a:rPr lang="en-US" sz="2000" dirty="0" smtClean="0"/>
              <a:t>Be sure you dress in layers for cold weather. </a:t>
            </a:r>
          </a:p>
          <a:p>
            <a:pPr lvl="1"/>
            <a:r>
              <a:rPr lang="en-US" sz="2000" dirty="0" smtClean="0"/>
              <a:t>The first layer should be thermal underwear, and the outer layer needs to be waterproof. </a:t>
            </a:r>
          </a:p>
          <a:p>
            <a:pPr lvl="1"/>
            <a:r>
              <a:rPr lang="en-US" sz="2000" dirty="0" smtClean="0"/>
              <a:t>The layers should be loose, not tight. </a:t>
            </a:r>
          </a:p>
          <a:p>
            <a:pPr lvl="1"/>
            <a:r>
              <a:rPr lang="en-US" sz="2000" dirty="0" smtClean="0"/>
              <a:t>Mittens are warmer than gloves. </a:t>
            </a:r>
          </a:p>
          <a:p>
            <a:r>
              <a:rPr lang="en-US" sz="2000" dirty="0" smtClean="0"/>
              <a:t>You should wear a hat. </a:t>
            </a:r>
          </a:p>
          <a:p>
            <a:pPr lvl="1"/>
            <a:r>
              <a:rPr lang="en-US" sz="2000" dirty="0" smtClean="0"/>
              <a:t>Over 50% of a your body heat is lost from the head. </a:t>
            </a:r>
          </a:p>
          <a:p>
            <a:r>
              <a:rPr lang="en-US" sz="2000" dirty="0" smtClean="0"/>
              <a:t>Set limits on the time spent outdoors when the wind-chill temperature falls below 0°F (-18°C). </a:t>
            </a:r>
          </a:p>
          <a:p>
            <a:r>
              <a:rPr lang="en-US" sz="2000" dirty="0" smtClean="0"/>
              <a:t>Recognize the earliest warnings of frostbite. </a:t>
            </a:r>
          </a:p>
          <a:p>
            <a:pPr lvl="1"/>
            <a:r>
              <a:rPr lang="en-US" sz="2000" dirty="0" smtClean="0"/>
              <a:t>Tingling and numbness are reminders that your are not dressed warmly enough for the weather and needs to go indoors. </a:t>
            </a:r>
            <a:endParaRPr lang="en-US" sz="2000" dirty="0"/>
          </a:p>
        </p:txBody>
      </p:sp>
    </p:spTree>
    <p:extLst>
      <p:ext uri="{BB962C8B-B14F-4D97-AF65-F5344CB8AC3E}">
        <p14:creationId xmlns:p14="http://schemas.microsoft.com/office/powerpoint/2010/main" val="423394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Hypothermia</a:t>
            </a:r>
            <a:endParaRPr lang="en-US" sz="3600" dirty="0"/>
          </a:p>
        </p:txBody>
      </p:sp>
      <p:sp>
        <p:nvSpPr>
          <p:cNvPr id="4" name="Content Placeholder 3"/>
          <p:cNvSpPr>
            <a:spLocks noGrp="1"/>
          </p:cNvSpPr>
          <p:nvPr>
            <p:ph idx="1"/>
          </p:nvPr>
        </p:nvSpPr>
        <p:spPr>
          <a:xfrm>
            <a:off x="2362200" y="4506527"/>
            <a:ext cx="6477000" cy="1818072"/>
          </a:xfrm>
        </p:spPr>
        <p:txBody>
          <a:bodyPr/>
          <a:lstStyle/>
          <a:p>
            <a:r>
              <a:rPr lang="en-US" sz="2000" dirty="0" smtClean="0">
                <a:cs typeface="Arial" panose="020B0604020202020204" pitchFamily="34" charset="0"/>
              </a:rPr>
              <a:t>Occurs </a:t>
            </a:r>
            <a:r>
              <a:rPr lang="en-US" sz="2000" dirty="0">
                <a:cs typeface="Arial" panose="020B0604020202020204" pitchFamily="34" charset="0"/>
              </a:rPr>
              <a:t>when body cannot make heat as fast as it loses </a:t>
            </a:r>
            <a:r>
              <a:rPr lang="en-US" sz="2000" dirty="0" smtClean="0">
                <a:cs typeface="Arial" panose="020B0604020202020204" pitchFamily="34" charset="0"/>
              </a:rPr>
              <a:t>it.</a:t>
            </a:r>
          </a:p>
          <a:p>
            <a:r>
              <a:rPr lang="en-US" sz="2000" dirty="0" smtClean="0">
                <a:cs typeface="Arial" panose="020B0604020202020204" pitchFamily="34" charset="0"/>
              </a:rPr>
              <a:t>Internal </a:t>
            </a:r>
            <a:r>
              <a:rPr lang="en-US" sz="2000" dirty="0">
                <a:cs typeface="Arial" panose="020B0604020202020204" pitchFamily="34" charset="0"/>
              </a:rPr>
              <a:t>body temperature drops below </a:t>
            </a:r>
            <a:r>
              <a:rPr lang="en-US" sz="2000" dirty="0" smtClean="0">
                <a:cs typeface="Arial" panose="020B0604020202020204" pitchFamily="34" charset="0"/>
              </a:rPr>
              <a:t>95</a:t>
            </a:r>
            <a:r>
              <a:rPr lang="en-US" sz="2000" baseline="30000" dirty="0" smtClean="0">
                <a:cs typeface="Arial" panose="020B0604020202020204" pitchFamily="34" charset="0"/>
              </a:rPr>
              <a:t>o</a:t>
            </a:r>
            <a:r>
              <a:rPr lang="en-US" sz="2000" dirty="0" smtClean="0">
                <a:cs typeface="Arial" panose="020B0604020202020204" pitchFamily="34" charset="0"/>
              </a:rPr>
              <a:t>F.</a:t>
            </a:r>
          </a:p>
          <a:p>
            <a:r>
              <a:rPr lang="en-US" sz="2000" dirty="0" smtClean="0">
                <a:cs typeface="Arial" panose="020B0604020202020204" pitchFamily="34" charset="0"/>
              </a:rPr>
              <a:t>Can </a:t>
            </a:r>
            <a:r>
              <a:rPr lang="en-US" sz="2000" dirty="0">
                <a:cs typeface="Arial" panose="020B0604020202020204" pitchFamily="34" charset="0"/>
              </a:rPr>
              <a:t>occur whenever and wherever a person feels cold, including indoors in poorly heated areas.</a:t>
            </a: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0" y="1177539"/>
            <a:ext cx="6104638" cy="3189674"/>
          </a:xfrm>
          <a:prstGeom prst="rect">
            <a:avLst/>
          </a:prstGeom>
        </p:spPr>
      </p:pic>
    </p:spTree>
    <p:extLst>
      <p:ext uri="{BB962C8B-B14F-4D97-AF65-F5344CB8AC3E}">
        <p14:creationId xmlns:p14="http://schemas.microsoft.com/office/powerpoint/2010/main" val="2378174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First Aid for Hypothermia</a:t>
            </a:r>
            <a:endParaRPr lang="en-US" sz="3600" dirty="0"/>
          </a:p>
        </p:txBody>
      </p:sp>
      <p:sp>
        <p:nvSpPr>
          <p:cNvPr id="13" name="Content Placeholder 12"/>
          <p:cNvSpPr>
            <a:spLocks noGrp="1"/>
          </p:cNvSpPr>
          <p:nvPr>
            <p:ph idx="1"/>
          </p:nvPr>
        </p:nvSpPr>
        <p:spPr>
          <a:xfrm>
            <a:off x="4495800" y="1371600"/>
            <a:ext cx="4343400" cy="4953000"/>
          </a:xfrm>
        </p:spPr>
        <p:txBody>
          <a:bodyPr/>
          <a:lstStyle/>
          <a:p>
            <a:pPr marL="342900" indent="-342900">
              <a:buFont typeface="Arial" panose="020B0604020202020204" pitchFamily="34" charset="0"/>
              <a:buChar char="•"/>
            </a:pPr>
            <a:r>
              <a:rPr lang="en-US" sz="2000" dirty="0" smtClean="0">
                <a:solidFill>
                  <a:schemeClr val="tx1"/>
                </a:solidFill>
                <a:cs typeface="Arial" panose="020B0604020202020204" pitchFamily="34" charset="0"/>
              </a:rPr>
              <a:t>Move victim to shelter.</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Remove wet clothing and wrap victim in warm covers.</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Apply direct body heat.</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Re-warm neck, chest, abdomen, and groin first.</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Give warm, sweet drinks if conscious.</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Monitor breathing, administer CPR. </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Get medical help.</a:t>
            </a:r>
            <a:endParaRPr lang="en-US" sz="2000" dirty="0">
              <a:solidFill>
                <a:schemeClr val="tx1"/>
              </a:solidFill>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71600"/>
            <a:ext cx="4090828" cy="2726553"/>
          </a:xfrm>
          <a:prstGeom prst="rect">
            <a:avLst/>
          </a:prstGeom>
        </p:spPr>
      </p:pic>
    </p:spTree>
    <p:extLst>
      <p:ext uri="{BB962C8B-B14F-4D97-AF65-F5344CB8AC3E}">
        <p14:creationId xmlns:p14="http://schemas.microsoft.com/office/powerpoint/2010/main" val="220237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Wicking/Inner Clothing Layer</a:t>
            </a:r>
            <a:endParaRPr lang="en-US" sz="3600" dirty="0"/>
          </a:p>
        </p:txBody>
      </p:sp>
      <p:sp>
        <p:nvSpPr>
          <p:cNvPr id="3" name="Content Placeholder 2"/>
          <p:cNvSpPr>
            <a:spLocks noGrp="1"/>
          </p:cNvSpPr>
          <p:nvPr>
            <p:ph idx="1"/>
          </p:nvPr>
        </p:nvSpPr>
        <p:spPr>
          <a:xfrm>
            <a:off x="2362200" y="1038225"/>
            <a:ext cx="6477000" cy="5286375"/>
          </a:xfrm>
        </p:spPr>
        <p:txBody>
          <a:bodyPr/>
          <a:lstStyle/>
          <a:p>
            <a:r>
              <a:rPr lang="en-US" sz="2000" dirty="0" smtClean="0"/>
              <a:t>Your inner clothing layer should keep your body dry by drawing moisture (like body sweat) away from your skin and transferring it to the Warmth/Middle layer where it should evaporate.</a:t>
            </a:r>
          </a:p>
          <a:p>
            <a:r>
              <a:rPr lang="en-US" sz="2000" dirty="0" smtClean="0"/>
              <a:t>You actually want this layer to be made of a thin non-plant based fabric that fits relatively snugly.</a:t>
            </a:r>
          </a:p>
          <a:p>
            <a:r>
              <a:rPr lang="en-US" sz="2000" dirty="0" smtClean="0"/>
              <a:t>DO NOT use cotton or other plant-based materials for this layer (this is one of the most common camping safety mistakes made when camping in cold weather.)</a:t>
            </a:r>
          </a:p>
          <a:p>
            <a:r>
              <a:rPr lang="en-US" sz="2000" dirty="0" smtClean="0"/>
              <a:t>Like the plant, cotton material absorbs water which is exactly the opposite thing you want to accomplish here so avoid cotton as your base layer.</a:t>
            </a:r>
          </a:p>
          <a:p>
            <a:r>
              <a:rPr lang="en-US" sz="2000" dirty="0" smtClean="0"/>
              <a:t>DO use synthetic materials like polyester or animal-based materials like wool for your Wicking/Inner layer.</a:t>
            </a:r>
          </a:p>
        </p:txBody>
      </p:sp>
    </p:spTree>
    <p:extLst>
      <p:ext uri="{BB962C8B-B14F-4D97-AF65-F5344CB8AC3E}">
        <p14:creationId xmlns:p14="http://schemas.microsoft.com/office/powerpoint/2010/main" val="3205393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4100" y="397870"/>
            <a:ext cx="6477000" cy="564748"/>
          </a:xfrm>
          <a:prstGeom prst="rect">
            <a:avLst/>
          </a:prstGeom>
        </p:spPr>
        <p:txBody>
          <a:bodyPr vert="horz" wrap="square" lIns="0" tIns="10646" rIns="0" bIns="0" rtlCol="0">
            <a:spAutoFit/>
          </a:bodyPr>
          <a:lstStyle/>
          <a:p>
            <a:pPr marL="11206">
              <a:spcBef>
                <a:spcPts val="84"/>
              </a:spcBef>
            </a:pPr>
            <a:r>
              <a:rPr lang="en-US" sz="3600" dirty="0" smtClean="0"/>
              <a:t>Personal First Aid Kits</a:t>
            </a:r>
            <a:endParaRPr sz="3600" spc="-221" dirty="0">
              <a:solidFill>
                <a:schemeClr val="tx1"/>
              </a:solidFill>
            </a:endParaRPr>
          </a:p>
        </p:txBody>
      </p:sp>
      <p:sp>
        <p:nvSpPr>
          <p:cNvPr id="7" name="Content Placeholder 6"/>
          <p:cNvSpPr>
            <a:spLocks noGrp="1"/>
          </p:cNvSpPr>
          <p:nvPr>
            <p:ph idx="1"/>
          </p:nvPr>
        </p:nvSpPr>
        <p:spPr>
          <a:xfrm>
            <a:off x="4267200" y="1295400"/>
            <a:ext cx="4572000" cy="5029200"/>
          </a:xfrm>
        </p:spPr>
        <p:txBody>
          <a:bodyPr>
            <a:normAutofit/>
          </a:bodyPr>
          <a:lstStyle/>
          <a:p>
            <a:pPr marL="342900" indent="-342900">
              <a:buFont typeface="Arial" panose="020B0604020202020204" pitchFamily="34" charset="0"/>
              <a:buChar char="•"/>
            </a:pPr>
            <a:r>
              <a:rPr lang="en-US" sz="2000" dirty="0" smtClean="0">
                <a:solidFill>
                  <a:schemeClr val="tx1"/>
                </a:solidFill>
                <a:cs typeface="Arial" panose="020B0604020202020204" pitchFamily="34" charset="0"/>
              </a:rPr>
              <a:t>Your first aid kit should be suited to the expected use and your training level.</a:t>
            </a:r>
          </a:p>
          <a:p>
            <a:pPr marL="342900" indent="-342900">
              <a:buFont typeface="Arial" panose="020B0604020202020204" pitchFamily="34" charset="0"/>
              <a:buChar char="•"/>
            </a:pPr>
            <a:r>
              <a:rPr lang="en-US" sz="2000" dirty="0" smtClean="0">
                <a:solidFill>
                  <a:schemeClr val="tx1"/>
                </a:solidFill>
                <a:cs typeface="Arial" panose="020B0604020202020204" pitchFamily="34" charset="0"/>
              </a:rPr>
              <a:t>First aid kits need to be convenient to use and in a place where they can be reached easily.</a:t>
            </a:r>
            <a:endParaRPr lang="en-US" sz="2000" dirty="0">
              <a:solidFill>
                <a:schemeClr val="tx1"/>
              </a:solidFill>
              <a:cs typeface="Arial" panose="020B0604020202020204" pitchFamily="34" charset="0"/>
            </a:endParaRPr>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62000" y="1295400"/>
            <a:ext cx="3324225" cy="4433888"/>
          </a:xfrm>
          <a:prstGeom prst="rect">
            <a:avLst/>
          </a:prstGeom>
        </p:spPr>
      </p:pic>
    </p:spTree>
    <p:extLst>
      <p:ext uri="{BB962C8B-B14F-4D97-AF65-F5344CB8AC3E}">
        <p14:creationId xmlns:p14="http://schemas.microsoft.com/office/powerpoint/2010/main" val="1683256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Personal First Aid Kit List</a:t>
            </a:r>
            <a:endParaRPr lang="en-US" sz="3600" dirty="0"/>
          </a:p>
        </p:txBody>
      </p:sp>
      <p:sp>
        <p:nvSpPr>
          <p:cNvPr id="3" name="Content Placeholder 2"/>
          <p:cNvSpPr>
            <a:spLocks noGrp="1"/>
          </p:cNvSpPr>
          <p:nvPr>
            <p:ph idx="1"/>
          </p:nvPr>
        </p:nvSpPr>
        <p:spPr>
          <a:xfrm>
            <a:off x="2362200" y="1295400"/>
            <a:ext cx="6477000" cy="2895600"/>
          </a:xfrm>
        </p:spPr>
        <p:txBody>
          <a:bodyPr>
            <a:normAutofit fontScale="85000" lnSpcReduction="20000"/>
          </a:bodyPr>
          <a:lstStyle/>
          <a:p>
            <a:r>
              <a:rPr lang="en-US" sz="2400" dirty="0" smtClean="0"/>
              <a:t>Six </a:t>
            </a:r>
            <a:r>
              <a:rPr lang="en-US" sz="2400" dirty="0"/>
              <a:t>adhesive bandages.</a:t>
            </a:r>
          </a:p>
          <a:p>
            <a:r>
              <a:rPr lang="en-US" sz="2400" dirty="0"/>
              <a:t>Two 3-by-3-inch sterile gauze pads.</a:t>
            </a:r>
          </a:p>
          <a:p>
            <a:r>
              <a:rPr lang="en-US" sz="2400" dirty="0"/>
              <a:t>One small roll of adhesive tape.</a:t>
            </a:r>
          </a:p>
          <a:p>
            <a:r>
              <a:rPr lang="en-US" sz="2400" dirty="0"/>
              <a:t>One 3-by-6-inch piece of moleskin.</a:t>
            </a:r>
          </a:p>
          <a:p>
            <a:r>
              <a:rPr lang="en-US" sz="2400" dirty="0"/>
              <a:t>One small bar of soap or travel-size bottle of hand sanitizer.</a:t>
            </a:r>
          </a:p>
          <a:p>
            <a:r>
              <a:rPr lang="en-US" sz="2400" dirty="0"/>
              <a:t>One small tube of antibiotic ointment.</a:t>
            </a:r>
          </a:p>
          <a:p>
            <a:r>
              <a:rPr lang="en-US" sz="2400" dirty="0"/>
              <a:t>One pair of scissors.</a:t>
            </a:r>
          </a:p>
          <a:p>
            <a:r>
              <a:rPr lang="en-US" sz="2400" dirty="0"/>
              <a:t>One pair of non-latex disposable gloves.</a:t>
            </a:r>
          </a:p>
          <a:p>
            <a:endParaRPr lang="en-US" dirty="0"/>
          </a:p>
        </p:txBody>
      </p:sp>
    </p:spTree>
    <p:extLst>
      <p:ext uri="{BB962C8B-B14F-4D97-AF65-F5344CB8AC3E}">
        <p14:creationId xmlns:p14="http://schemas.microsoft.com/office/powerpoint/2010/main" val="2359273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322263"/>
            <a:ext cx="7086600" cy="715962"/>
          </a:xfrm>
        </p:spPr>
        <p:txBody>
          <a:bodyPr/>
          <a:lstStyle/>
          <a:p>
            <a:r>
              <a:rPr lang="en-US" sz="3400" dirty="0" smtClean="0"/>
              <a:t>Seven Principles of Leave No Trace</a:t>
            </a:r>
          </a:p>
        </p:txBody>
      </p:sp>
      <p:sp>
        <p:nvSpPr>
          <p:cNvPr id="3" name="Content Placeholder 2"/>
          <p:cNvSpPr>
            <a:spLocks noGrp="1"/>
          </p:cNvSpPr>
          <p:nvPr>
            <p:ph idx="1"/>
          </p:nvPr>
        </p:nvSpPr>
        <p:spPr>
          <a:xfrm>
            <a:off x="1981200" y="1143000"/>
            <a:ext cx="4800600" cy="5181600"/>
          </a:xfrm>
        </p:spPr>
        <p:txBody>
          <a:bodyPr/>
          <a:lstStyle/>
          <a:p>
            <a:r>
              <a:rPr lang="en-US" sz="2000" dirty="0" smtClean="0"/>
              <a:t>Plan ahead and prepare.</a:t>
            </a:r>
          </a:p>
          <a:p>
            <a:r>
              <a:rPr lang="en-US" sz="2000" dirty="0" smtClean="0"/>
              <a:t>Travel and camp on durable surfaces.</a:t>
            </a:r>
          </a:p>
          <a:p>
            <a:r>
              <a:rPr lang="en-US" sz="2000" dirty="0" smtClean="0"/>
              <a:t>Dispose of waste properly.</a:t>
            </a:r>
          </a:p>
          <a:p>
            <a:r>
              <a:rPr lang="en-US" sz="2000" dirty="0" smtClean="0"/>
              <a:t>Leave what you find.</a:t>
            </a:r>
          </a:p>
          <a:p>
            <a:r>
              <a:rPr lang="en-US" sz="2000" dirty="0" smtClean="0"/>
              <a:t>Minimize campfire impacts.</a:t>
            </a:r>
          </a:p>
          <a:p>
            <a:r>
              <a:rPr lang="en-US" sz="2000" dirty="0" smtClean="0"/>
              <a:t>Respect wildlife.</a:t>
            </a:r>
          </a:p>
          <a:p>
            <a:r>
              <a:rPr lang="en-US" sz="2000" dirty="0" smtClean="0"/>
              <a:t>Be considerate of other visitors.</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7200"/>
            <a:ext cx="1526177" cy="1526177"/>
          </a:xfrm>
          <a:prstGeom prst="rect">
            <a:avLst/>
          </a:prstGeom>
        </p:spPr>
      </p:pic>
    </p:spTree>
    <p:extLst>
      <p:ext uri="{BB962C8B-B14F-4D97-AF65-F5344CB8AC3E}">
        <p14:creationId xmlns:p14="http://schemas.microsoft.com/office/powerpoint/2010/main" val="1864395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Plan Ahead and Prepare</a:t>
            </a:r>
            <a:endParaRPr lang="en-US" sz="3600" dirty="0"/>
          </a:p>
        </p:txBody>
      </p:sp>
      <p:sp>
        <p:nvSpPr>
          <p:cNvPr id="3" name="Content Placeholder 2"/>
          <p:cNvSpPr>
            <a:spLocks noGrp="1"/>
          </p:cNvSpPr>
          <p:nvPr>
            <p:ph idx="1"/>
          </p:nvPr>
        </p:nvSpPr>
        <p:spPr>
          <a:xfrm>
            <a:off x="2362200" y="1143000"/>
            <a:ext cx="6477000" cy="5562600"/>
          </a:xfrm>
        </p:spPr>
        <p:txBody>
          <a:bodyPr/>
          <a:lstStyle/>
          <a:p>
            <a:r>
              <a:rPr lang="en-US" sz="2000" dirty="0" smtClean="0"/>
              <a:t>Proper trip planning and preparation helps hikers and campers accomplish trip goals safely and enjoyably while minimizing damage to natural and cultural resources. Campers who plan ahead can avoid unexpected situations, and minimize their impact by complying with area regulations such as observing limitations on group size. Schedule your trek to avoid times of high use. Obtain permits or permission to use the area for your trek.</a:t>
            </a:r>
          </a:p>
          <a:p>
            <a:r>
              <a:rPr lang="en-US" sz="2000" dirty="0" smtClean="0"/>
              <a:t>Proper planning ensures:</a:t>
            </a:r>
          </a:p>
          <a:p>
            <a:pPr lvl="1"/>
            <a:r>
              <a:rPr lang="en-US" sz="1600" dirty="0" smtClean="0"/>
              <a:t>Low-risk adventures because campers obtained information concerning geography and weather and prepared accordingly</a:t>
            </a:r>
          </a:p>
          <a:p>
            <a:pPr lvl="1"/>
            <a:r>
              <a:rPr lang="en-US" sz="1600" dirty="0" smtClean="0"/>
              <a:t>Properly located campsites because campers allotted enough time to reach their destination</a:t>
            </a:r>
          </a:p>
          <a:p>
            <a:pPr lvl="1"/>
            <a:r>
              <a:rPr lang="en-US" sz="1600" dirty="0" smtClean="0"/>
              <a:t>Appropriate campfires and minimal trash because of careful meal planning and food repackaging and proper equipment</a:t>
            </a:r>
          </a:p>
          <a:p>
            <a:pPr lvl="1"/>
            <a:r>
              <a:rPr lang="en-US" sz="1600" dirty="0" smtClean="0"/>
              <a:t>Comfortable and fun camping and hiking experiences because the outing matches the skill level of the participants</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1526177" cy="1526177"/>
          </a:xfrm>
          <a:prstGeom prst="rect">
            <a:avLst/>
          </a:prstGeom>
        </p:spPr>
      </p:pic>
    </p:spTree>
    <p:extLst>
      <p:ext uri="{BB962C8B-B14F-4D97-AF65-F5344CB8AC3E}">
        <p14:creationId xmlns:p14="http://schemas.microsoft.com/office/powerpoint/2010/main" val="1239093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973137"/>
          </a:xfrm>
        </p:spPr>
        <p:txBody>
          <a:bodyPr/>
          <a:lstStyle/>
          <a:p>
            <a:r>
              <a:rPr lang="en-US" sz="3600" dirty="0" smtClean="0"/>
              <a:t>Travel and Camp on Durable Surfaces</a:t>
            </a:r>
            <a:endParaRPr lang="en-US" sz="3600" dirty="0"/>
          </a:p>
        </p:txBody>
      </p:sp>
      <p:sp>
        <p:nvSpPr>
          <p:cNvPr id="3" name="Content Placeholder 2"/>
          <p:cNvSpPr>
            <a:spLocks noGrp="1"/>
          </p:cNvSpPr>
          <p:nvPr>
            <p:ph idx="1"/>
          </p:nvPr>
        </p:nvSpPr>
        <p:spPr>
          <a:xfrm>
            <a:off x="2362200" y="1371600"/>
            <a:ext cx="6477000" cy="4953000"/>
          </a:xfrm>
        </p:spPr>
        <p:txBody>
          <a:bodyPr/>
          <a:lstStyle/>
          <a:p>
            <a:r>
              <a:rPr lang="en-US" sz="2000" dirty="0" smtClean="0"/>
              <a:t>Damage to land occurs when visitors trample vegetation or communities of organisms beyond recovery. The resulting barren areas develop into undesirable trails, campsites, and soil erosion.</a:t>
            </a:r>
          </a:p>
          <a:p>
            <a:r>
              <a:rPr lang="en-US" sz="2000" dirty="0" smtClean="0"/>
              <a:t>Concentrate Activity, or Spread Out?</a:t>
            </a:r>
          </a:p>
          <a:p>
            <a:pPr lvl="1"/>
            <a:r>
              <a:rPr lang="en-US" sz="1600" dirty="0" smtClean="0"/>
              <a:t>In high-use areas, campers should concentrate their activities where vegetation is already absent. Minimize resource damage by using existing trails and selecting designated or existing campsites. Keep campsites small by arranging tents in close proximity.</a:t>
            </a:r>
          </a:p>
          <a:p>
            <a:pPr lvl="1"/>
            <a:r>
              <a:rPr lang="en-US" sz="1600" dirty="0" smtClean="0"/>
              <a:t>In more remote, less-traveled areas, campers should generally spread out. When hiking, take different paths to avoid creating new trails that cause erosion. When camping, disperse tents and cooking activities–and move camp daily to avoid creating permanent-looking campsites. Avoid places where impacts are just beginning to show. Always choose the most durable surfaces available: rock, gravel, sand, compacted soil, dry grasses, or snow.</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1526177" cy="1526177"/>
          </a:xfrm>
          <a:prstGeom prst="rect">
            <a:avLst/>
          </a:prstGeom>
        </p:spPr>
      </p:pic>
    </p:spTree>
    <p:extLst>
      <p:ext uri="{BB962C8B-B14F-4D97-AF65-F5344CB8AC3E}">
        <p14:creationId xmlns:p14="http://schemas.microsoft.com/office/powerpoint/2010/main" val="258234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Dispose of Waste Properly</a:t>
            </a:r>
            <a:endParaRPr lang="en-US" sz="3600" dirty="0"/>
          </a:p>
        </p:txBody>
      </p:sp>
      <p:sp>
        <p:nvSpPr>
          <p:cNvPr id="3" name="Content Placeholder 2"/>
          <p:cNvSpPr>
            <a:spLocks noGrp="1"/>
          </p:cNvSpPr>
          <p:nvPr>
            <p:ph idx="1"/>
          </p:nvPr>
        </p:nvSpPr>
        <p:spPr>
          <a:xfrm>
            <a:off x="2362200" y="1143000"/>
            <a:ext cx="6477000" cy="5715000"/>
          </a:xfrm>
        </p:spPr>
        <p:txBody>
          <a:bodyPr/>
          <a:lstStyle/>
          <a:p>
            <a:r>
              <a:rPr lang="en-US" sz="2000" dirty="0" smtClean="0"/>
              <a:t>This simple yet effective saying motivates back-country visitors to take their trash home with them. It makes sense to carry out of the backcountry the extra materials taken there by your group or others. Inspect your campsite for trash or spilled foods. Accept the challenge of packing out all trash, leftover food, and litter.</a:t>
            </a:r>
          </a:p>
          <a:p>
            <a:r>
              <a:rPr lang="en-US" sz="2000" dirty="0" smtClean="0"/>
              <a:t>Sanitation:</a:t>
            </a:r>
          </a:p>
          <a:p>
            <a:pPr lvl="1"/>
            <a:r>
              <a:rPr lang="en-US" sz="1600" dirty="0" smtClean="0"/>
              <a:t>Backcountry users create body waste and wastewater that require proper disposal.</a:t>
            </a:r>
          </a:p>
          <a:p>
            <a:pPr lvl="1"/>
            <a:r>
              <a:rPr lang="en-US" sz="1600" dirty="0" smtClean="0"/>
              <a:t>Wastewater. Help prevent contamination of natural water sources: After straining food particles, properly dispose of dishwater by dispersing at least 200 feet (about 80 to 100 strides for a youth) from springs, streams, and lakes. Use biodegradable soap 200 feet or more from any water source.</a:t>
            </a:r>
          </a:p>
          <a:p>
            <a:pPr lvl="1"/>
            <a:r>
              <a:rPr lang="en-US" sz="1600" dirty="0" smtClean="0"/>
              <a:t>Human Waste. Proper human waste disposal helps prevent the spread of disease and exposure to others. </a:t>
            </a:r>
            <a:r>
              <a:rPr lang="en-US" sz="1600" dirty="0" err="1" smtClean="0"/>
              <a:t>Catholes</a:t>
            </a:r>
            <a:r>
              <a:rPr lang="en-US" sz="1600" dirty="0" smtClean="0"/>
              <a:t> 6 to 8 inches deep in humus and 200 feet from water, trails, and campsites are often the easiest and most practical way to dispose of feces.</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1526177" cy="1526177"/>
          </a:xfrm>
          <a:prstGeom prst="rect">
            <a:avLst/>
          </a:prstGeom>
        </p:spPr>
      </p:pic>
    </p:spTree>
    <p:extLst>
      <p:ext uri="{BB962C8B-B14F-4D97-AF65-F5344CB8AC3E}">
        <p14:creationId xmlns:p14="http://schemas.microsoft.com/office/powerpoint/2010/main" val="2111243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Leave What You Find</a:t>
            </a:r>
            <a:endParaRPr lang="en-US" sz="3600" dirty="0"/>
          </a:p>
        </p:txBody>
      </p:sp>
      <p:sp>
        <p:nvSpPr>
          <p:cNvPr id="3" name="Content Placeholder 2"/>
          <p:cNvSpPr>
            <a:spLocks noGrp="1"/>
          </p:cNvSpPr>
          <p:nvPr>
            <p:ph idx="1"/>
          </p:nvPr>
        </p:nvSpPr>
        <p:spPr>
          <a:xfrm>
            <a:off x="2362200" y="1038225"/>
            <a:ext cx="6477000" cy="5286375"/>
          </a:xfrm>
        </p:spPr>
        <p:txBody>
          <a:bodyPr/>
          <a:lstStyle/>
          <a:p>
            <a:r>
              <a:rPr lang="en-US" sz="2000" dirty="0" smtClean="0"/>
              <a:t>Allow others a sense of discovery, and preserve the past. Leave rocks, plants, animals, archaeological artifacts, and other objects as you find them. Examine but do not touch cultural or historical structures and artifacts. It may be illegal to remove artifacts.</a:t>
            </a:r>
          </a:p>
          <a:p>
            <a:r>
              <a:rPr lang="en-US" sz="2000" dirty="0" smtClean="0"/>
              <a:t>Minimize Site Alterations:</a:t>
            </a:r>
          </a:p>
          <a:p>
            <a:pPr lvl="1"/>
            <a:r>
              <a:rPr lang="en-US" sz="1600" dirty="0" smtClean="0"/>
              <a:t>Do not dig tent trenches. Only build lean-tos, tables and chairs with materials you’ve carried or packed with you. Never hammer nails into trees, hack at trees with hatchets or saws, or damage bark and roots by tying horses to trees for extended periods. Replace surface rocks or twigs that you cleared from the campsite. On high-impact sites, clean the area and dismantle inappropriate user-built facilities such as multiple fire rings and log seats or tables.</a:t>
            </a:r>
          </a:p>
          <a:p>
            <a:pPr lvl="1"/>
            <a:r>
              <a:rPr lang="en-US" sz="1600" dirty="0" smtClean="0"/>
              <a:t>Good campsites are found, not made. Avoid altering a site, digging trenches, or building structures.</a:t>
            </a:r>
          </a:p>
          <a:p>
            <a:pPr lvl="1"/>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1526177" cy="1526177"/>
          </a:xfrm>
          <a:prstGeom prst="rect">
            <a:avLst/>
          </a:prstGeom>
        </p:spPr>
      </p:pic>
    </p:spTree>
    <p:extLst>
      <p:ext uri="{BB962C8B-B14F-4D97-AF65-F5344CB8AC3E}">
        <p14:creationId xmlns:p14="http://schemas.microsoft.com/office/powerpoint/2010/main" val="3138550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Minimize Campfire Impacts</a:t>
            </a:r>
            <a:endParaRPr lang="en-US" sz="3600" dirty="0"/>
          </a:p>
        </p:txBody>
      </p:sp>
      <p:sp>
        <p:nvSpPr>
          <p:cNvPr id="3" name="Content Placeholder 2"/>
          <p:cNvSpPr>
            <a:spLocks noGrp="1"/>
          </p:cNvSpPr>
          <p:nvPr>
            <p:ph idx="1"/>
          </p:nvPr>
        </p:nvSpPr>
        <p:spPr>
          <a:xfrm>
            <a:off x="2362200" y="1038225"/>
            <a:ext cx="6477000" cy="5286375"/>
          </a:xfrm>
        </p:spPr>
        <p:txBody>
          <a:bodyPr/>
          <a:lstStyle/>
          <a:p>
            <a:r>
              <a:rPr lang="en-US" sz="2000" dirty="0" smtClean="0"/>
              <a:t>If you build a fire, the most important consideration is the potential for resource damage. Whenever possible, use an existing campfire ring in a well-placed campsite. Choose not to have a fire in areas where wood is scarce–at higher elevations, in heavily used areas with a limited wood supply, or in desert settings.</a:t>
            </a:r>
          </a:p>
          <a:p>
            <a:r>
              <a:rPr lang="en-US" sz="2000" dirty="0" smtClean="0"/>
              <a:t>True Leave No Trace fires are small. Use dead and downed wood that can be broken easily by hand. When possible, burn all wood to ash and remove all unburned trash and food from the fire ring. If a site has two or more fire rings, you may dismantle all but one and scatter the materials in the surrounding area. Be certain all wood and campfire debris is dead out.</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1526177" cy="1526177"/>
          </a:xfrm>
          <a:prstGeom prst="rect">
            <a:avLst/>
          </a:prstGeom>
        </p:spPr>
      </p:pic>
    </p:spTree>
    <p:extLst>
      <p:ext uri="{BB962C8B-B14F-4D97-AF65-F5344CB8AC3E}">
        <p14:creationId xmlns:p14="http://schemas.microsoft.com/office/powerpoint/2010/main" val="4168613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Respect Wildlife</a:t>
            </a:r>
            <a:endParaRPr lang="en-US" sz="3600" dirty="0"/>
          </a:p>
        </p:txBody>
      </p:sp>
      <p:sp>
        <p:nvSpPr>
          <p:cNvPr id="3" name="Content Placeholder 2"/>
          <p:cNvSpPr>
            <a:spLocks noGrp="1"/>
          </p:cNvSpPr>
          <p:nvPr>
            <p:ph idx="1"/>
          </p:nvPr>
        </p:nvSpPr>
        <p:spPr>
          <a:xfrm>
            <a:off x="2362200" y="1038225"/>
            <a:ext cx="6477000" cy="5286375"/>
          </a:xfrm>
        </p:spPr>
        <p:txBody>
          <a:bodyPr/>
          <a:lstStyle/>
          <a:p>
            <a:r>
              <a:rPr lang="en-US" sz="2000" dirty="0" smtClean="0"/>
              <a:t>Quick movements and loud noises are stressful to animals. Considerate campers practice these safety methods:</a:t>
            </a:r>
          </a:p>
          <a:p>
            <a:pPr lvl="1"/>
            <a:r>
              <a:rPr lang="en-US" sz="1600" dirty="0" smtClean="0"/>
              <a:t>Observe wildlife from afar to avoid disturbing them.</a:t>
            </a:r>
          </a:p>
          <a:p>
            <a:pPr lvl="1"/>
            <a:r>
              <a:rPr lang="en-US" sz="1600" dirty="0" smtClean="0"/>
              <a:t>Give animals a wide berth, especially during breeding, nesting, and birthing seasons.</a:t>
            </a:r>
          </a:p>
          <a:p>
            <a:pPr lvl="1"/>
            <a:r>
              <a:rPr lang="en-US" sz="1600" dirty="0" smtClean="0"/>
              <a:t>Store food securely and keep garbage and food scraps away from animals so they will not acquire bad habits. Never feed wildlife. Help keep wildlife wild.</a:t>
            </a:r>
          </a:p>
          <a:p>
            <a:r>
              <a:rPr lang="en-US" sz="2000" dirty="0" smtClean="0"/>
              <a:t>You are too close if an animal alters its normal activities.</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1526177" cy="1526177"/>
          </a:xfrm>
          <a:prstGeom prst="rect">
            <a:avLst/>
          </a:prstGeom>
        </p:spPr>
      </p:pic>
    </p:spTree>
    <p:extLst>
      <p:ext uri="{BB962C8B-B14F-4D97-AF65-F5344CB8AC3E}">
        <p14:creationId xmlns:p14="http://schemas.microsoft.com/office/powerpoint/2010/main" val="3661295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1049337"/>
          </a:xfrm>
        </p:spPr>
        <p:txBody>
          <a:bodyPr/>
          <a:lstStyle/>
          <a:p>
            <a:r>
              <a:rPr lang="en-US" sz="3400" dirty="0" smtClean="0"/>
              <a:t>Be Considerate of Other Visitors</a:t>
            </a:r>
            <a:endParaRPr lang="en-US" sz="3400" dirty="0"/>
          </a:p>
        </p:txBody>
      </p:sp>
      <p:sp>
        <p:nvSpPr>
          <p:cNvPr id="3" name="Content Placeholder 2"/>
          <p:cNvSpPr>
            <a:spLocks noGrp="1"/>
          </p:cNvSpPr>
          <p:nvPr>
            <p:ph idx="1"/>
          </p:nvPr>
        </p:nvSpPr>
        <p:spPr>
          <a:xfrm>
            <a:off x="2362200" y="1447800"/>
            <a:ext cx="6477000" cy="4876800"/>
          </a:xfrm>
        </p:spPr>
        <p:txBody>
          <a:bodyPr/>
          <a:lstStyle/>
          <a:p>
            <a:r>
              <a:rPr lang="en-US" sz="2000" dirty="0" smtClean="0"/>
              <a:t>Thoughtful campers respect other visitors and protect the quality of their experience.</a:t>
            </a:r>
          </a:p>
          <a:p>
            <a:pPr lvl="1"/>
            <a:r>
              <a:rPr lang="en-US" sz="1600" dirty="0" smtClean="0"/>
              <a:t>Travel and camp in small groups (no more than the group size prescribed by land managers).</a:t>
            </a:r>
          </a:p>
          <a:p>
            <a:pPr lvl="1"/>
            <a:r>
              <a:rPr lang="en-US" sz="1600" dirty="0" smtClean="0"/>
              <a:t>Let nature’s sounds prevail. Keep the noise down and leave radios, tape players, and pets at home.</a:t>
            </a:r>
          </a:p>
          <a:p>
            <a:pPr lvl="1"/>
            <a:r>
              <a:rPr lang="en-US" sz="1600" dirty="0" smtClean="0"/>
              <a:t>Select campsites away from other groups to help preserve their solitude.</a:t>
            </a:r>
          </a:p>
          <a:p>
            <a:pPr lvl="1"/>
            <a:r>
              <a:rPr lang="en-US" sz="1600" dirty="0" smtClean="0"/>
              <a:t>Always travel and camp quietly to avoid disturbing other visitors.</a:t>
            </a:r>
          </a:p>
          <a:p>
            <a:pPr lvl="1"/>
            <a:r>
              <a:rPr lang="en-US" sz="1600" dirty="0" smtClean="0"/>
              <a:t>Make sure the colors of clothing and gear blend with the environment.</a:t>
            </a:r>
          </a:p>
          <a:p>
            <a:pPr lvl="1"/>
            <a:r>
              <a:rPr lang="en-US" sz="1600" dirty="0" smtClean="0"/>
              <a:t>Respect private property and leave gates (open or closed) as found.</a:t>
            </a:r>
          </a:p>
          <a:p>
            <a:r>
              <a:rPr lang="en-US" sz="2000" dirty="0" smtClean="0"/>
              <a:t>Be considerate of other campers and respect their privacy.</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1526177" cy="1526177"/>
          </a:xfrm>
          <a:prstGeom prst="rect">
            <a:avLst/>
          </a:prstGeom>
        </p:spPr>
      </p:pic>
    </p:spTree>
    <p:extLst>
      <p:ext uri="{BB962C8B-B14F-4D97-AF65-F5344CB8AC3E}">
        <p14:creationId xmlns:p14="http://schemas.microsoft.com/office/powerpoint/2010/main" val="134986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Wicking/Inner Clothing Layer</a:t>
            </a:r>
            <a:endParaRPr lang="en-US" sz="3600" dirty="0"/>
          </a:p>
        </p:txBody>
      </p:sp>
      <p:sp>
        <p:nvSpPr>
          <p:cNvPr id="3" name="Content Placeholder 2"/>
          <p:cNvSpPr>
            <a:spLocks noGrp="1"/>
          </p:cNvSpPr>
          <p:nvPr>
            <p:ph idx="1"/>
          </p:nvPr>
        </p:nvSpPr>
        <p:spPr>
          <a:xfrm>
            <a:off x="2362200" y="1143000"/>
            <a:ext cx="6477000" cy="5181600"/>
          </a:xfrm>
        </p:spPr>
        <p:txBody>
          <a:bodyPr/>
          <a:lstStyle/>
          <a:p>
            <a:r>
              <a:rPr lang="en-US" sz="2000" dirty="0" smtClean="0"/>
              <a:t>Long Johns</a:t>
            </a:r>
          </a:p>
          <a:p>
            <a:pPr lvl="1"/>
            <a:r>
              <a:rPr lang="en-US" sz="1600" dirty="0" smtClean="0"/>
              <a:t>Consider wearing snug-fitting long johns as your inner clothing layer when camping in cold weather.</a:t>
            </a:r>
          </a:p>
          <a:p>
            <a:r>
              <a:rPr lang="en-US" sz="2000" dirty="0" smtClean="0"/>
              <a:t>Thermal Socks</a:t>
            </a:r>
          </a:p>
          <a:p>
            <a:pPr lvl="1"/>
            <a:r>
              <a:rPr lang="en-US" sz="1600" dirty="0" smtClean="0"/>
              <a:t>Consider wearing thermal heavy-duty socks to keep your feet warm and safe in cold weather.</a:t>
            </a:r>
          </a:p>
          <a:p>
            <a:endParaRPr lang="en-US" sz="2000" dirty="0" smtClean="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352800"/>
            <a:ext cx="2148840" cy="2686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23" y="3314700"/>
            <a:ext cx="1657350" cy="2762250"/>
          </a:xfrm>
          <a:prstGeom prst="rect">
            <a:avLst/>
          </a:prstGeom>
        </p:spPr>
      </p:pic>
    </p:spTree>
    <p:extLst>
      <p:ext uri="{BB962C8B-B14F-4D97-AF65-F5344CB8AC3E}">
        <p14:creationId xmlns:p14="http://schemas.microsoft.com/office/powerpoint/2010/main" val="4160453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1049337"/>
          </a:xfrm>
        </p:spPr>
        <p:txBody>
          <a:bodyPr/>
          <a:lstStyle/>
          <a:p>
            <a:r>
              <a:rPr lang="en-US" sz="3600" dirty="0" smtClean="0"/>
              <a:t>Organizing Your Winter Campout</a:t>
            </a:r>
            <a:endParaRPr lang="en-US" sz="3600" dirty="0"/>
          </a:p>
        </p:txBody>
      </p:sp>
      <p:sp>
        <p:nvSpPr>
          <p:cNvPr id="3" name="Content Placeholder 2"/>
          <p:cNvSpPr>
            <a:spLocks noGrp="1"/>
          </p:cNvSpPr>
          <p:nvPr>
            <p:ph idx="1"/>
          </p:nvPr>
        </p:nvSpPr>
        <p:spPr>
          <a:xfrm>
            <a:off x="2362200" y="1524000"/>
            <a:ext cx="6477000" cy="1219200"/>
          </a:xfrm>
        </p:spPr>
        <p:txBody>
          <a:bodyPr/>
          <a:lstStyle/>
          <a:p>
            <a:r>
              <a:rPr lang="en-US" sz="2000" dirty="0" smtClean="0"/>
              <a:t>Download the </a:t>
            </a:r>
            <a:r>
              <a:rPr lang="en-US" sz="2000" dirty="0" smtClean="0">
                <a:hlinkClick r:id="rId2"/>
              </a:rPr>
              <a:t>Winter Camping Preparation Form</a:t>
            </a:r>
            <a:r>
              <a:rPr lang="en-US" sz="2000" dirty="0" smtClean="0"/>
              <a:t> for help in organizing your winter campout and a suggested packing list.</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971800"/>
            <a:ext cx="4267200" cy="3200400"/>
          </a:xfrm>
          <a:prstGeom prst="rect">
            <a:avLst/>
          </a:prstGeom>
        </p:spPr>
      </p:pic>
    </p:spTree>
    <p:extLst>
      <p:ext uri="{BB962C8B-B14F-4D97-AF65-F5344CB8AC3E}">
        <p14:creationId xmlns:p14="http://schemas.microsoft.com/office/powerpoint/2010/main" val="210309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Warmth/Middle Clothing Layer</a:t>
            </a:r>
            <a:endParaRPr lang="en-US" sz="3600" dirty="0"/>
          </a:p>
        </p:txBody>
      </p:sp>
      <p:sp>
        <p:nvSpPr>
          <p:cNvPr id="3" name="Content Placeholder 2"/>
          <p:cNvSpPr>
            <a:spLocks noGrp="1"/>
          </p:cNvSpPr>
          <p:nvPr>
            <p:ph idx="1"/>
          </p:nvPr>
        </p:nvSpPr>
        <p:spPr>
          <a:xfrm>
            <a:off x="2362200" y="1219200"/>
            <a:ext cx="6477000" cy="5105400"/>
          </a:xfrm>
        </p:spPr>
        <p:txBody>
          <a:bodyPr/>
          <a:lstStyle/>
          <a:p>
            <a:r>
              <a:rPr lang="en-US" sz="2000" dirty="0" smtClean="0"/>
              <a:t>Your middle clothing layer should keep you insulated and warm.</a:t>
            </a:r>
          </a:p>
          <a:p>
            <a:pPr lvl="1"/>
            <a:r>
              <a:rPr lang="en-US" sz="1600" dirty="0" smtClean="0"/>
              <a:t>This clothing should be made of fleece, wool, down or synthetic insulation.</a:t>
            </a:r>
          </a:p>
          <a:p>
            <a:pPr lvl="1"/>
            <a:r>
              <a:rPr lang="en-US" sz="1600" dirty="0" smtClean="0"/>
              <a:t>Consider fleece jackets as the middle layer for your upper body.</a:t>
            </a:r>
          </a:p>
          <a:p>
            <a:r>
              <a:rPr lang="en-US" sz="2000" dirty="0" smtClean="0"/>
              <a:t>Boot Liners</a:t>
            </a:r>
          </a:p>
          <a:p>
            <a:pPr lvl="1"/>
            <a:r>
              <a:rPr lang="en-US" sz="1600" dirty="0" smtClean="0"/>
              <a:t>Consider boot liners as your middle layer to keep your feet warm while camping in the winter.</a:t>
            </a:r>
          </a:p>
          <a:p>
            <a:pPr lvl="1"/>
            <a:r>
              <a:rPr lang="en-US" sz="1600" dirty="0" smtClean="0"/>
              <a:t>The warmth that wool provides is a great option as your middle layer but not a good option to be worn next to your skin or as an outer layer because wool can be itchy and dries slowly if it gets wet while most synthetic materials hold less water and dry faster.</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529690"/>
            <a:ext cx="1603019" cy="2076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1186678"/>
            <a:ext cx="1600200" cy="2133599"/>
          </a:xfrm>
          <a:prstGeom prst="rect">
            <a:avLst/>
          </a:prstGeom>
        </p:spPr>
      </p:pic>
    </p:spTree>
    <p:extLst>
      <p:ext uri="{BB962C8B-B14F-4D97-AF65-F5344CB8AC3E}">
        <p14:creationId xmlns:p14="http://schemas.microsoft.com/office/powerpoint/2010/main" val="43070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1201737"/>
          </a:xfrm>
        </p:spPr>
        <p:txBody>
          <a:bodyPr/>
          <a:lstStyle/>
          <a:p>
            <a:r>
              <a:rPr lang="en-US" sz="3600" dirty="0" smtClean="0"/>
              <a:t>Wind and Waterproofing/Outer Clothing Layer</a:t>
            </a:r>
            <a:endParaRPr lang="en-US" sz="3600" dirty="0"/>
          </a:p>
        </p:txBody>
      </p:sp>
      <p:sp>
        <p:nvSpPr>
          <p:cNvPr id="3" name="Content Placeholder 2"/>
          <p:cNvSpPr>
            <a:spLocks noGrp="1"/>
          </p:cNvSpPr>
          <p:nvPr>
            <p:ph idx="1"/>
          </p:nvPr>
        </p:nvSpPr>
        <p:spPr>
          <a:xfrm>
            <a:off x="2362200" y="1523999"/>
            <a:ext cx="6477000" cy="4800601"/>
          </a:xfrm>
        </p:spPr>
        <p:txBody>
          <a:bodyPr/>
          <a:lstStyle/>
          <a:p>
            <a:r>
              <a:rPr lang="en-US" sz="2000" dirty="0" smtClean="0"/>
              <a:t>Your outer clothing layer should repel wind and water while keeping you warm.</a:t>
            </a:r>
          </a:p>
          <a:p>
            <a:r>
              <a:rPr lang="en-US" sz="2000" dirty="0" smtClean="0"/>
              <a:t>It is the bulkiest layer and the first to be removed.</a:t>
            </a:r>
          </a:p>
          <a:p>
            <a:r>
              <a:rPr lang="en-US" sz="2000" dirty="0" smtClean="0"/>
              <a:t>If you are camping in gently cold conditions, you may only need a windbreaker type of outer layer.</a:t>
            </a:r>
          </a:p>
          <a:p>
            <a:r>
              <a:rPr lang="en-US" sz="2000" dirty="0" smtClean="0"/>
              <a:t>Extreme cold weather camping conditions will required a thicker, heavy insulted, hooded parka and snow pants-type of layer.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3999"/>
            <a:ext cx="1881721" cy="1924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3581400"/>
            <a:ext cx="1881721" cy="2443793"/>
          </a:xfrm>
          <a:prstGeom prst="rect">
            <a:avLst/>
          </a:prstGeom>
        </p:spPr>
      </p:pic>
    </p:spTree>
    <p:extLst>
      <p:ext uri="{BB962C8B-B14F-4D97-AF65-F5344CB8AC3E}">
        <p14:creationId xmlns:p14="http://schemas.microsoft.com/office/powerpoint/2010/main" val="361774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22262"/>
            <a:ext cx="6477000" cy="1125537"/>
          </a:xfrm>
        </p:spPr>
        <p:txBody>
          <a:bodyPr/>
          <a:lstStyle/>
          <a:p>
            <a:r>
              <a:rPr lang="en-US" sz="3600" dirty="0" smtClean="0"/>
              <a:t>Protect Body Extremities</a:t>
            </a:r>
            <a:endParaRPr lang="en-US" sz="3600" dirty="0"/>
          </a:p>
        </p:txBody>
      </p:sp>
      <p:sp>
        <p:nvSpPr>
          <p:cNvPr id="3" name="Content Placeholder 2"/>
          <p:cNvSpPr>
            <a:spLocks noGrp="1"/>
          </p:cNvSpPr>
          <p:nvPr>
            <p:ph idx="1"/>
          </p:nvPr>
        </p:nvSpPr>
        <p:spPr>
          <a:xfrm>
            <a:off x="2362200" y="1524000"/>
            <a:ext cx="6477000" cy="4800600"/>
          </a:xfrm>
        </p:spPr>
        <p:txBody>
          <a:bodyPr/>
          <a:lstStyle/>
          <a:p>
            <a:r>
              <a:rPr lang="en-US" sz="2000" dirty="0" smtClean="0"/>
              <a:t>Cold heads and hands are a quick path to an overall cold </a:t>
            </a:r>
            <a:r>
              <a:rPr lang="en-US" sz="2000" dirty="0" smtClean="0"/>
              <a:t>body.</a:t>
            </a:r>
          </a:p>
          <a:p>
            <a:pPr lvl="1"/>
            <a:r>
              <a:rPr lang="en-US" sz="1600" dirty="0" smtClean="0"/>
              <a:t>Winter </a:t>
            </a:r>
            <a:r>
              <a:rPr lang="en-US" sz="1600" dirty="0" smtClean="0"/>
              <a:t>hiking gear MUST include items that keep your extremities covered and safeguarded from bitter temperatures.</a:t>
            </a:r>
          </a:p>
          <a:p>
            <a:r>
              <a:rPr lang="en-US" sz="2000" dirty="0" smtClean="0"/>
              <a:t>Gloves And Mittens</a:t>
            </a:r>
          </a:p>
          <a:p>
            <a:pPr lvl="1"/>
            <a:r>
              <a:rPr lang="en-US" sz="1600" dirty="0" smtClean="0"/>
              <a:t>Use mittens or gloves to protect your hands and fingers from the elements; just make sure they are waterproof.</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3515" y="4191000"/>
            <a:ext cx="2236478" cy="2133600"/>
          </a:xfrm>
          <a:prstGeom prst="rect">
            <a:avLst/>
          </a:prstGeom>
        </p:spPr>
      </p:pic>
      <p:pic>
        <p:nvPicPr>
          <p:cNvPr id="6" name="Picture 5"/>
          <p:cNvPicPr>
            <a:picLocks noChangeAspect="1"/>
          </p:cNvPicPr>
          <p:nvPr/>
        </p:nvPicPr>
        <p:blipFill>
          <a:blip r:embed="rId3"/>
          <a:stretch>
            <a:fillRect/>
          </a:stretch>
        </p:blipFill>
        <p:spPr>
          <a:xfrm>
            <a:off x="5715000" y="4114800"/>
            <a:ext cx="1805721" cy="2433637"/>
          </a:xfrm>
          <a:prstGeom prst="rect">
            <a:avLst/>
          </a:prstGeom>
        </p:spPr>
      </p:pic>
    </p:spTree>
    <p:extLst>
      <p:ext uri="{BB962C8B-B14F-4D97-AF65-F5344CB8AC3E}">
        <p14:creationId xmlns:p14="http://schemas.microsoft.com/office/powerpoint/2010/main" val="2019580236"/>
      </p:ext>
    </p:extLst>
  </p:cSld>
  <p:clrMapOvr>
    <a:masterClrMapping/>
  </p:clrMapOvr>
</p:sld>
</file>

<file path=ppt/theme/theme1.xml><?xml version="1.0" encoding="utf-8"?>
<a:theme xmlns:a="http://schemas.openxmlformats.org/drawingml/2006/main" name="powerpoint-template-24">
  <a:themeElements>
    <a:clrScheme name="Custom 5">
      <a:dk1>
        <a:srgbClr val="4D4D4D"/>
      </a:dk1>
      <a:lt1>
        <a:srgbClr val="FFFFFF"/>
      </a:lt1>
      <a:dk2>
        <a:srgbClr val="4D4D4D"/>
      </a:dk2>
      <a:lt2>
        <a:srgbClr val="888381"/>
      </a:lt2>
      <a:accent1>
        <a:srgbClr val="544F4D"/>
      </a:accent1>
      <a:accent2>
        <a:srgbClr val="44403E"/>
      </a:accent2>
      <a:accent3>
        <a:srgbClr val="FFFFFF"/>
      </a:accent3>
      <a:accent4>
        <a:srgbClr val="404040"/>
      </a:accent4>
      <a:accent5>
        <a:srgbClr val="B3B2B2"/>
      </a:accent5>
      <a:accent6>
        <a:srgbClr val="3D3937"/>
      </a:accent6>
      <a:hlink>
        <a:srgbClr val="40AF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4B4B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381"/>
        </a:lt2>
        <a:accent1>
          <a:srgbClr val="544F4D"/>
        </a:accent1>
        <a:accent2>
          <a:srgbClr val="44403E"/>
        </a:accent2>
        <a:accent3>
          <a:srgbClr val="FFFFFF"/>
        </a:accent3>
        <a:accent4>
          <a:srgbClr val="404040"/>
        </a:accent4>
        <a:accent5>
          <a:srgbClr val="B3B2B2"/>
        </a:accent5>
        <a:accent6>
          <a:srgbClr val="3D3937"/>
        </a:accent6>
        <a:hlink>
          <a:srgbClr val="16141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370</TotalTime>
  <Words>4402</Words>
  <Application>Microsoft Office PowerPoint</Application>
  <PresentationFormat>On-screen Show (4:3)</PresentationFormat>
  <Paragraphs>329</Paragraphs>
  <Slides>60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Microsoft Sans Serif</vt:lpstr>
      <vt:lpstr>powerpoint-template-24</vt:lpstr>
      <vt:lpstr>Winter Camping</vt:lpstr>
      <vt:lpstr>BSA Winter Camping Requirements</vt:lpstr>
      <vt:lpstr>Always Check Weather Conditions and Hazards</vt:lpstr>
      <vt:lpstr>Winter Camping Clothes</vt:lpstr>
      <vt:lpstr>Wicking/Inner Clothing Layer</vt:lpstr>
      <vt:lpstr>Wicking/Inner Clothing Layer</vt:lpstr>
      <vt:lpstr>Warmth/Middle Clothing Layer</vt:lpstr>
      <vt:lpstr>Wind and Waterproofing/Outer Clothing Layer</vt:lpstr>
      <vt:lpstr>Protect Body Extremities</vt:lpstr>
      <vt:lpstr>Protect Body Extremities</vt:lpstr>
      <vt:lpstr>Protect Body Extremities</vt:lpstr>
      <vt:lpstr>Winter Bedding</vt:lpstr>
      <vt:lpstr>Bring an Insulated, Closed-Cell Foam Sleeping Pad</vt:lpstr>
      <vt:lpstr>Warm Up With a Hot Water Bottle</vt:lpstr>
      <vt:lpstr>Protect Your Extremities</vt:lpstr>
      <vt:lpstr>Don’t Breathe or Burrow Deep Into Your Bag</vt:lpstr>
      <vt:lpstr>Wear the Right Clothes for Sleeping in Cold Temperatures</vt:lpstr>
      <vt:lpstr>Munch on a High-Calorie Midnight Snack</vt:lpstr>
      <vt:lpstr>Prevent Spills on Your Dry Gear</vt:lpstr>
      <vt:lpstr>Don’t Hold Your Pee in at Night</vt:lpstr>
      <vt:lpstr>Insulate Your Water Bottles</vt:lpstr>
      <vt:lpstr>Protect Your Electronics from the Cold</vt:lpstr>
      <vt:lpstr>Shelter</vt:lpstr>
      <vt:lpstr>Locating Your Shelter</vt:lpstr>
      <vt:lpstr>Tarp Shelters with One Tarp and some Paracord</vt:lpstr>
      <vt:lpstr>How to Build a Campfire</vt:lpstr>
      <vt:lpstr>Winter Camping Meals</vt:lpstr>
      <vt:lpstr>Winter Camping Meals</vt:lpstr>
      <vt:lpstr>Winter Camping Meals</vt:lpstr>
      <vt:lpstr>Drinking Water in the Winter</vt:lpstr>
      <vt:lpstr>Winter First Aid</vt:lpstr>
      <vt:lpstr>Simple Cuts and Scratches </vt:lpstr>
      <vt:lpstr>Treatment for Cuts and Scratches</vt:lpstr>
      <vt:lpstr>Common Mistakes in Treating Cuts and Scratches</vt:lpstr>
      <vt:lpstr>Blisters </vt:lpstr>
      <vt:lpstr>PowerPoint Presentation</vt:lpstr>
      <vt:lpstr>Treatment for Blisters</vt:lpstr>
      <vt:lpstr>Popping a Blister</vt:lpstr>
      <vt:lpstr>Preventing Blisters</vt:lpstr>
      <vt:lpstr>Burns</vt:lpstr>
      <vt:lpstr>How Bad is the Burn?</vt:lpstr>
      <vt:lpstr>Minor burns/scalds (1st degree) </vt:lpstr>
      <vt:lpstr>2nd Degree Burns</vt:lpstr>
      <vt:lpstr>Frost Nip</vt:lpstr>
      <vt:lpstr>Frostbite</vt:lpstr>
      <vt:lpstr>First Aid for Frostbite</vt:lpstr>
      <vt:lpstr>Prevention of Frostbite</vt:lpstr>
      <vt:lpstr>Hypothermia</vt:lpstr>
      <vt:lpstr>First Aid for Hypothermia</vt:lpstr>
      <vt:lpstr>Personal First Aid Kits</vt:lpstr>
      <vt:lpstr>Personal First Aid Kit List</vt:lpstr>
      <vt:lpstr>Seven Principles of Leave No Trace</vt:lpstr>
      <vt:lpstr>Plan Ahead and Prepare</vt:lpstr>
      <vt:lpstr>Travel and Camp on Durable Surfaces</vt:lpstr>
      <vt:lpstr>Dispose of Waste Properly</vt:lpstr>
      <vt:lpstr>Leave What You Find</vt:lpstr>
      <vt:lpstr>Minimize Campfire Impacts</vt:lpstr>
      <vt:lpstr>Respect Wildlife</vt:lpstr>
      <vt:lpstr>Be Considerate of Other Visitors</vt:lpstr>
      <vt:lpstr>Organizing Your Winter Campout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Alaska</dc:title>
  <dc:creator>Terry McKibben</dc:creator>
  <cp:lastModifiedBy>Terry McKibben</cp:lastModifiedBy>
  <cp:revision>42</cp:revision>
  <dcterms:created xsi:type="dcterms:W3CDTF">2021-02-18T18:56:34Z</dcterms:created>
  <dcterms:modified xsi:type="dcterms:W3CDTF">2021-02-19T02:02:59Z</dcterms:modified>
</cp:coreProperties>
</file>